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handoutMasterIdLst>
    <p:handoutMasterId r:id="rId21"/>
  </p:handoutMasterIdLst>
  <p:sldIdLst>
    <p:sldId id="267" r:id="rId3"/>
    <p:sldId id="268" r:id="rId4"/>
    <p:sldId id="282" r:id="rId5"/>
    <p:sldId id="293" r:id="rId6"/>
    <p:sldId id="283" r:id="rId7"/>
    <p:sldId id="284" r:id="rId8"/>
    <p:sldId id="285" r:id="rId9"/>
    <p:sldId id="294" r:id="rId10"/>
    <p:sldId id="286" r:id="rId11"/>
    <p:sldId id="295" r:id="rId12"/>
    <p:sldId id="296" r:id="rId13"/>
    <p:sldId id="289" r:id="rId14"/>
    <p:sldId id="287" r:id="rId15"/>
    <p:sldId id="288" r:id="rId16"/>
    <p:sldId id="290" r:id="rId17"/>
    <p:sldId id="291" r:id="rId18"/>
    <p:sldId id="292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C2FFA5D-87B4-456A-9821-1D502468CF0F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2253" autoAdjust="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805"/>
    </p:cViewPr>
  </p:sorterViewPr>
  <p:notesViewPr>
    <p:cSldViewPr snapToGrid="0">
      <p:cViewPr varScale="1">
        <p:scale>
          <a:sx n="57" d="100"/>
          <a:sy n="57" d="100"/>
        </p:scale>
        <p:origin x="1236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A0FDE8-3B80-4AAC-92F2-E3D0667D4E72}" type="datetimeFigureOut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B79F74-2001-4B21-B06E-FA23C7F2DD7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7824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F25FBA-1311-468D-8115-8778B0F7BEEC}" type="datetimeFigureOut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E67C00-F679-4C51-9894-9E2214E5C2F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28225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0E67C00-F679-4C51-9894-9E2214E5C2F1}" type="slidenum">
              <a:rPr lang="en-US" sz="1200" b="0" i="0">
                <a:latin typeface="Franklin Gothic Medium"/>
                <a:ea typeface="+mn-ea"/>
                <a:cs typeface="+mn-cs"/>
              </a:rPr>
              <a:pPr algn="r" defTabSz="914400">
                <a:buNone/>
              </a:pPr>
              <a:t>2</a:t>
            </a:fld>
            <a:endParaRPr lang="en-US" sz="1200" b="0" i="0"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53068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algn="r" defTabSz="914400">
              <a:buNone/>
            </a:pPr>
            <a:fld id="{F0E67C00-F679-4C51-9894-9E2214E5C2F1}" type="slidenum">
              <a:rPr lang="en-US" sz="1200" b="0" i="0">
                <a:latin typeface="Franklin Gothic Medium"/>
                <a:ea typeface="+mn-ea"/>
                <a:cs typeface="+mn-cs"/>
              </a:rPr>
              <a:pPr algn="r" defTabSz="914400">
                <a:buNone/>
              </a:pPr>
              <a:t>3</a:t>
            </a:fld>
            <a:endParaRPr lang="en-US" sz="1200" b="0" i="0">
              <a:latin typeface="Franklin Gothic Medium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33827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hidden">
          <a:xfrm>
            <a:off x="915924" y="0"/>
            <a:ext cx="7178040" cy="59436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0244" y="2514600"/>
            <a:ext cx="6629400" cy="2743200"/>
          </a:xfrm>
        </p:spPr>
        <p:txBody>
          <a:bodyPr anchor="b"/>
          <a:lstStyle>
            <a:lvl1pPr algn="l">
              <a:lnSpc>
                <a:spcPct val="80000"/>
              </a:lnSpc>
              <a:defRPr sz="66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90244" y="5303520"/>
            <a:ext cx="6629400" cy="457200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98862757"/>
      </p:ext>
    </p:extLst>
  </p:cSld>
  <p:clrMapOvr>
    <a:masterClrMapping/>
  </p:clrMapOvr>
  <p:transition spd="med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5389C-FACC-452B-B4C1-3BD186F45CB8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7154221"/>
      </p:ext>
    </p:extLst>
  </p:cSld>
  <p:clrMapOvr>
    <a:masterClrMapping/>
  </p:clrMapOvr>
  <p:transition spd="med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10512" y="419099"/>
            <a:ext cx="2086087" cy="575310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5400" y="419099"/>
            <a:ext cx="7277100" cy="57531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FCE844-3C76-42C8-BBA9-088C96A067BA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4635021"/>
      </p:ext>
    </p:extLst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4594C-40D9-4922-A63A-E4D7E3C24D49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2444112"/>
      </p:ext>
    </p:extLst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 bwMode="hidden">
          <a:xfrm>
            <a:off x="-1" y="1676400"/>
            <a:ext cx="9313683" cy="426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2212848"/>
            <a:ext cx="6217920" cy="2862262"/>
          </a:xfrm>
        </p:spPr>
        <p:txBody>
          <a:bodyPr anchor="b"/>
          <a:lstStyle>
            <a:lvl1pPr>
              <a:lnSpc>
                <a:spcPct val="80000"/>
              </a:lnSpc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5120640"/>
            <a:ext cx="6217920" cy="4572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506778040"/>
      </p:ext>
    </p:extLst>
  </p:cSld>
  <p:clrMapOvr>
    <a:masterClrMapping/>
  </p:clrMapOvr>
  <p:transition spd="med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5400" y="1905000"/>
            <a:ext cx="4572000" cy="4267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24600" y="1905000"/>
            <a:ext cx="4572000" cy="42672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7D855-A872-4272-B880-39A488A710E7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4567947"/>
      </p:ext>
    </p:extLst>
  </p:cSld>
  <p:clrMapOvr>
    <a:masterClrMapping/>
  </p:clrMapOvr>
  <p:transition spd="med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904999"/>
            <a:ext cx="4572000" cy="698351"/>
          </a:xfrm>
        </p:spPr>
        <p:txBody>
          <a:bodyPr anchor="ctr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5400" y="2603351"/>
            <a:ext cx="4572000" cy="356884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24600" y="1904999"/>
            <a:ext cx="4572000" cy="698351"/>
          </a:xfrm>
        </p:spPr>
        <p:txBody>
          <a:bodyPr anchor="ctr">
            <a:normAutofit/>
          </a:bodyPr>
          <a:lstStyle>
            <a:lvl1pPr marL="0" indent="0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324600" y="2603351"/>
            <a:ext cx="4572000" cy="356884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ACA8F-D5ED-4B90-A100-0BDC54A645DF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906568"/>
      </p:ext>
    </p:extLst>
  </p:cSld>
  <p:clrMapOvr>
    <a:masterClrMapping/>
  </p:clrMapOvr>
  <p:transition spd="med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9CD98-8566-471F-B6F9-93E04967ED47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8976713"/>
      </p:ext>
    </p:extLst>
  </p:cSld>
  <p:clrMapOvr>
    <a:masterClrMapping/>
  </p:clrMapOvr>
  <p:transition spd="med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35E6A-2086-4CB2-B79F-96593439A0AC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6817227"/>
      </p:ext>
    </p:extLst>
  </p:cSld>
  <p:clrMapOvr>
    <a:masterClrMapping/>
  </p:clrMapOvr>
  <p:transition spd="med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 userDrawn="1"/>
        </p:nvSpPr>
        <p:spPr bwMode="hidden">
          <a:xfrm>
            <a:off x="4876800" y="0"/>
            <a:ext cx="7315200" cy="6856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651760"/>
            <a:ext cx="3657600" cy="182880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4020" y="688489"/>
            <a:ext cx="6080760" cy="548371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4617720"/>
            <a:ext cx="3657600" cy="155448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E78B26-E0E7-401D-95E5-683ED06BF9AD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374130"/>
      </p:ext>
    </p:extLst>
  </p:cSld>
  <p:clrMapOvr>
    <a:masterClrMapping/>
  </p:clrMapOvr>
  <p:transition spd="med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 bwMode="hidden">
          <a:xfrm>
            <a:off x="4876800" y="0"/>
            <a:ext cx="7315200" cy="685628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10800000" algn="r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651760"/>
            <a:ext cx="3657600" cy="1828800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494020" y="684943"/>
            <a:ext cx="6080760" cy="5486400"/>
          </a:xfrm>
          <a:solidFill>
            <a:schemeClr val="bg1">
              <a:lumMod val="90000"/>
              <a:lumOff val="10000"/>
            </a:schemeClr>
          </a:solidFill>
          <a:effectLst>
            <a:outerShdw blurRad="63500" sx="101000" sy="101000" algn="ctr" rotWithShape="0">
              <a:prstClr val="black">
                <a:alpha val="25000"/>
              </a:prstClr>
            </a:outerShdw>
          </a:effectLst>
        </p:spPr>
        <p:txBody>
          <a:bodyPr tIns="54864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2648" y="4617720"/>
            <a:ext cx="3657600" cy="1554480"/>
          </a:xfrm>
        </p:spPr>
        <p:txBody>
          <a:bodyPr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C28EC7-2C19-4F74-B285-CE160F4A579A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249753"/>
      </p:ext>
    </p:extLst>
  </p:cSld>
  <p:clrMapOvr>
    <a:masterClrMapping/>
  </p:clrMapOvr>
  <p:transition spd="med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hidden">
          <a:xfrm>
            <a:off x="0" y="5980361"/>
            <a:ext cx="12188952" cy="4521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algn="t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 bwMode="hidden">
          <a:xfrm>
            <a:off x="1524" y="214604"/>
            <a:ext cx="12188952" cy="45216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16200000" rotWithShape="0">
              <a:prstClr val="black">
                <a:alpha val="2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Прямоугольник 7"/>
          <p:cNvSpPr/>
          <p:nvPr/>
        </p:nvSpPr>
        <p:spPr bwMode="hidden">
          <a:xfrm>
            <a:off x="1524" y="214604"/>
            <a:ext cx="12188952" cy="62179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19100"/>
            <a:ext cx="9601200" cy="12573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1905000"/>
            <a:ext cx="9601200" cy="4267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9339166" y="6484777"/>
            <a:ext cx="1335054" cy="274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7D4020-EAAB-4E36-8532-04C08CBCE9E1}" type="datetime1">
              <a:rPr lang="ru-RU" smtClean="0"/>
              <a:pPr/>
              <a:t>29.02.2024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609600" y="6484777"/>
            <a:ext cx="4123765" cy="274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96600" y="6484777"/>
            <a:ext cx="685800" cy="2740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1375A4-56A4-47D6-9801-199157203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325986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/>
  </p:transition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 baseline="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SzPct val="90000"/>
        <a:buFont typeface="Arial" pitchFamily="34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1200"/>
        </a:spcBef>
        <a:buSzPct val="90000"/>
        <a:buFont typeface="Arial" pitchFamily="34" charset="0"/>
        <a:buChar char="▪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itchFamily="34" charset="0"/>
        <a:buChar char="▪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8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344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630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916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03120" indent="-182880" algn="l" defTabSz="914400" rtl="0" eaLnBrk="1" latinLnBrk="0" hangingPunct="1">
        <a:lnSpc>
          <a:spcPct val="90000"/>
        </a:lnSpc>
        <a:spcBef>
          <a:spcPts val="600"/>
        </a:spcBef>
        <a:buSzPct val="90000"/>
        <a:buFont typeface="Arial" pitchFamily="34" charset="0"/>
        <a:buChar char="▪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48506" y="298938"/>
            <a:ext cx="6576218" cy="677008"/>
          </a:xfrm>
        </p:spPr>
        <p:txBody>
          <a:bodyPr/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/>
            </a:pPr>
            <a:r>
              <a:rPr lang="ru-RU" sz="20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Номинация «Научный конвент»</a:t>
            </a:r>
            <a:br>
              <a:rPr lang="ru-RU" sz="20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kern="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направление-история</a:t>
            </a:r>
          </a:p>
        </p:txBody>
      </p:sp>
      <p:pic>
        <p:nvPicPr>
          <p:cNvPr id="12290" name="Picture 2" descr="http://encontrarte.aporrea.org/imagenes/galerias/cccp/12-11-R.jpg"/>
          <p:cNvPicPr>
            <a:picLocks noChangeAspect="1" noChangeArrowheads="1"/>
          </p:cNvPicPr>
          <p:nvPr/>
        </p:nvPicPr>
        <p:blipFill>
          <a:blip r:embed="rId2"/>
          <a:srcRect r="12319"/>
          <a:stretch>
            <a:fillRect/>
          </a:stretch>
        </p:blipFill>
        <p:spPr bwMode="auto">
          <a:xfrm>
            <a:off x="8343035" y="0"/>
            <a:ext cx="3471013" cy="59618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348506" y="1724236"/>
            <a:ext cx="6432686" cy="36963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ru-RU" sz="3600" b="1" dirty="0" smtClean="0">
                <a:latin typeface="Times New Roman"/>
                <a:ea typeface="Times New Roman"/>
                <a:cs typeface="Times New Roman"/>
              </a:rPr>
              <a:t>«БАМ в истории страны и моей семьи»</a:t>
            </a:r>
            <a:endParaRPr lang="ru-RU" sz="3600" dirty="0">
              <a:ea typeface="Calibri"/>
              <a:cs typeface="Times New Roman"/>
            </a:endParaRPr>
          </a:p>
          <a:p>
            <a:pPr algn="r">
              <a:spcAft>
                <a:spcPts val="0"/>
              </a:spcAft>
            </a:pPr>
            <a:r>
              <a:rPr lang="ru-RU" sz="1100" dirty="0">
                <a:ea typeface="Times New Roman"/>
                <a:cs typeface="Times New Roman"/>
              </a:rPr>
              <a:t>                                             </a:t>
            </a:r>
            <a:r>
              <a:rPr lang="ru-RU" sz="1100" dirty="0">
                <a:latin typeface="Times New Roman"/>
                <a:ea typeface="Times New Roman"/>
                <a:cs typeface="Times New Roman"/>
              </a:rPr>
              <a:t>                                 </a:t>
            </a:r>
            <a:endParaRPr lang="ru-RU" sz="1100" dirty="0">
              <a:ea typeface="Calibri"/>
              <a:cs typeface="Times New Roman"/>
            </a:endParaRP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200150" algn="l"/>
              </a:tabLst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                                  </a:t>
            </a: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200150" algn="l"/>
              </a:tabLst>
              <a:defRPr/>
            </a:pPr>
            <a:endParaRPr lang="ru-RU" b="1" kern="0" dirty="0">
              <a:solidFill>
                <a:prstClr val="black"/>
              </a:solidFill>
            </a:endParaRP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200150" algn="l"/>
              </a:tabLst>
              <a:defRPr/>
            </a:pPr>
            <a:r>
              <a:rPr lang="ru-RU" b="1" kern="0" dirty="0" smtClean="0">
                <a:solidFill>
                  <a:prstClr val="black"/>
                </a:solidFill>
              </a:rPr>
              <a:t> Работу </a:t>
            </a:r>
            <a:r>
              <a:rPr lang="ru-RU" b="1" kern="0" dirty="0">
                <a:solidFill>
                  <a:prstClr val="black"/>
                </a:solidFill>
              </a:rPr>
              <a:t>выполнила: </a:t>
            </a:r>
            <a:r>
              <a:rPr lang="ru-RU" b="1" kern="0" dirty="0" err="1" smtClean="0">
                <a:solidFill>
                  <a:prstClr val="black"/>
                </a:solidFill>
              </a:rPr>
              <a:t>Плошенко</a:t>
            </a:r>
            <a:r>
              <a:rPr lang="ru-RU" b="1" kern="0" dirty="0" smtClean="0">
                <a:solidFill>
                  <a:prstClr val="black"/>
                </a:solidFill>
              </a:rPr>
              <a:t> </a:t>
            </a:r>
            <a:r>
              <a:rPr lang="ru-RU" b="1" kern="0" dirty="0" err="1" smtClean="0">
                <a:solidFill>
                  <a:prstClr val="black"/>
                </a:solidFill>
              </a:rPr>
              <a:t>Дарина</a:t>
            </a:r>
            <a:r>
              <a:rPr lang="ru-RU" b="1" kern="0" dirty="0" smtClean="0">
                <a:solidFill>
                  <a:prstClr val="black"/>
                </a:solidFill>
              </a:rPr>
              <a:t> </a:t>
            </a:r>
            <a:endParaRPr lang="ru-RU" b="1" kern="0" dirty="0">
              <a:solidFill>
                <a:prstClr val="black"/>
              </a:solidFill>
            </a:endParaRP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200150" algn="l"/>
              </a:tabLst>
              <a:defRPr/>
            </a:pPr>
            <a:r>
              <a:rPr lang="ru-RU" b="1" kern="0" dirty="0">
                <a:solidFill>
                  <a:prstClr val="black"/>
                </a:solidFill>
              </a:rPr>
              <a:t>                                          ученица </a:t>
            </a:r>
            <a:r>
              <a:rPr lang="ru-RU" b="1" kern="0" dirty="0" smtClean="0">
                <a:solidFill>
                  <a:prstClr val="black"/>
                </a:solidFill>
              </a:rPr>
              <a:t>5 </a:t>
            </a:r>
            <a:r>
              <a:rPr lang="ru-RU" b="1" kern="0" dirty="0">
                <a:solidFill>
                  <a:prstClr val="black"/>
                </a:solidFill>
              </a:rPr>
              <a:t>класса </a:t>
            </a:r>
            <a:endParaRPr lang="en-US" kern="0" dirty="0">
              <a:solidFill>
                <a:prstClr val="black"/>
              </a:solidFill>
            </a:endParaRPr>
          </a:p>
          <a:p>
            <a:pPr lvl="0" algn="r" eaLnBrk="0" fontAlgn="base" hangingPunct="0">
              <a:spcBef>
                <a:spcPct val="20000"/>
              </a:spcBef>
              <a:spcAft>
                <a:spcPct val="0"/>
              </a:spcAft>
              <a:tabLst>
                <a:tab pos="1200150" algn="l"/>
              </a:tabLst>
              <a:defRPr/>
            </a:pPr>
            <a:r>
              <a:rPr lang="ru-RU" sz="2400" kern="0" dirty="0">
                <a:solidFill>
                  <a:prstClr val="black"/>
                </a:solidFill>
              </a:rPr>
              <a:t>                          </a:t>
            </a:r>
            <a:r>
              <a:rPr lang="ru-RU" kern="0" dirty="0">
                <a:solidFill>
                  <a:prstClr val="black"/>
                </a:solidFill>
              </a:rPr>
              <a:t>МБОУ </a:t>
            </a:r>
            <a:r>
              <a:rPr lang="ru-RU" kern="0" dirty="0" err="1">
                <a:solidFill>
                  <a:prstClr val="black"/>
                </a:solidFill>
              </a:rPr>
              <a:t>Тубинская</a:t>
            </a:r>
            <a:r>
              <a:rPr lang="ru-RU" kern="0" dirty="0">
                <a:solidFill>
                  <a:prstClr val="black"/>
                </a:solidFill>
              </a:rPr>
              <a:t> СОШ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79085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19100"/>
            <a:ext cx="9601200" cy="460131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                     Поселок </a:t>
            </a:r>
            <a:r>
              <a:rPr lang="ru-RU" dirty="0" err="1" smtClean="0">
                <a:solidFill>
                  <a:schemeClr val="bg1">
                    <a:lumMod val="50000"/>
                  </a:schemeClr>
                </a:solidFill>
              </a:rPr>
              <a:t>Юктали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Объект 3" descr="C:\Users\Пользователь\Desktop\исследовательские работы\БАМ\-aflahdwqiA.jpg"/>
          <p:cNvPicPr>
            <a:picLocks noGrp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5900" y="879231"/>
            <a:ext cx="8994530" cy="5372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136579"/>
      </p:ext>
    </p:extLst>
  </p:cSld>
  <p:clrMapOvr>
    <a:masterClrMapping/>
  </p:clrMapOvr>
  <p:transition spd="med">
    <p:random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06008" y="5272454"/>
            <a:ext cx="8273561" cy="715108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багульника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04" y="429358"/>
            <a:ext cx="8998927" cy="5999284"/>
          </a:xfrm>
        </p:spPr>
      </p:pic>
      <p:sp>
        <p:nvSpPr>
          <p:cNvPr id="7" name="TextBox 6"/>
          <p:cNvSpPr txBox="1"/>
          <p:nvPr/>
        </p:nvSpPr>
        <p:spPr>
          <a:xfrm>
            <a:off x="9328638" y="1186962"/>
            <a:ext cx="2470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Цветение багульника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886026269"/>
      </p:ext>
    </p:extLst>
  </p:cSld>
  <p:clrMapOvr>
    <a:masterClrMapping/>
  </p:clrMapOvr>
  <p:transition spd="med">
    <p:random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742950"/>
            <a:ext cx="9601200" cy="409575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>
                <a:solidFill>
                  <a:schemeClr val="accent3"/>
                </a:solidFill>
              </a:rPr>
              <a:t>Березина </a:t>
            </a:r>
            <a:r>
              <a:rPr lang="ru-RU" sz="3600" dirty="0">
                <a:solidFill>
                  <a:schemeClr val="accent3"/>
                </a:solidFill>
              </a:rPr>
              <a:t>Мария Васильевна</a:t>
            </a:r>
            <a:br>
              <a:rPr lang="ru-RU" sz="3600" dirty="0">
                <a:solidFill>
                  <a:schemeClr val="accent3"/>
                </a:solidFill>
              </a:rPr>
            </a:br>
            <a:r>
              <a:rPr lang="ru-RU" sz="3600" dirty="0">
                <a:solidFill>
                  <a:schemeClr val="accent3"/>
                </a:solidFill>
              </a:rPr>
              <a:t>п. </a:t>
            </a:r>
            <a:r>
              <a:rPr lang="ru-RU" sz="3600" dirty="0" err="1">
                <a:solidFill>
                  <a:schemeClr val="accent3"/>
                </a:solidFill>
              </a:rPr>
              <a:t>Юктали</a:t>
            </a:r>
            <a:r>
              <a:rPr lang="ru-RU" sz="3600" dirty="0">
                <a:solidFill>
                  <a:schemeClr val="accent3"/>
                </a:solidFill>
              </a:rPr>
              <a:t> </a:t>
            </a:r>
            <a:r>
              <a:rPr lang="ru-RU" sz="2000" dirty="0">
                <a:solidFill>
                  <a:schemeClr val="accent3"/>
                </a:solidFill>
              </a:rPr>
              <a:t>(жилые вагончики</a:t>
            </a:r>
            <a:r>
              <a:rPr lang="ru-RU" sz="2000" dirty="0" smtClean="0">
                <a:solidFill>
                  <a:schemeClr val="accent3"/>
                </a:solidFill>
              </a:rPr>
              <a:t>)</a:t>
            </a:r>
            <a:endParaRPr lang="ru-RU" sz="2000" dirty="0"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>
            <a:off x="1152525" y="1152525"/>
            <a:ext cx="9610725" cy="540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8899305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5" y="200024"/>
            <a:ext cx="9791700" cy="833435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Железнодорожники </a:t>
            </a:r>
            <a:r>
              <a:rPr lang="ru-RU" sz="28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работой</a:t>
            </a:r>
            <a:br>
              <a:rPr lang="ru-RU" sz="28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800" b="1" dirty="0" err="1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п.Юктали</a:t>
            </a:r>
            <a:endParaRPr lang="ru-RU" sz="2800" b="1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539137" y="1033460"/>
            <a:ext cx="9113726" cy="52510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886202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49" y="390524"/>
            <a:ext cx="11668125" cy="962026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Первые жилые вагончики, дедушка, </a:t>
            </a:r>
            <a:r>
              <a:rPr lang="ru-RU" sz="28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Березин  </a:t>
            </a:r>
            <a:r>
              <a:rPr lang="ru-RU" sz="28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В.Д </a:t>
            </a:r>
            <a:r>
              <a:rPr lang="ru-RU" sz="28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друзьями</a:t>
            </a:r>
            <a:br>
              <a:rPr lang="ru-RU" sz="2800" dirty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1304925" y="990600"/>
            <a:ext cx="9753600" cy="57150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1379871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47800" y="1343025"/>
            <a:ext cx="9601200" cy="400050"/>
          </a:xfrm>
        </p:spPr>
        <p:txBody>
          <a:bodyPr/>
          <a:lstStyle/>
          <a:p>
            <a:r>
              <a:rPr lang="ru-RU" dirty="0">
                <a:solidFill>
                  <a:schemeClr val="accent3"/>
                </a:solidFill>
              </a:rPr>
              <a:t>Встреча с монгольским космонавтом </a:t>
            </a:r>
            <a:r>
              <a:rPr lang="ru-RU" dirty="0" err="1">
                <a:solidFill>
                  <a:schemeClr val="accent3"/>
                </a:solidFill>
              </a:rPr>
              <a:t>Гуррагча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5865940" y="1725487"/>
            <a:ext cx="5317870" cy="4171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62866" y="1747580"/>
            <a:ext cx="5300253" cy="41453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849797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42875" y="1724025"/>
            <a:ext cx="9601200" cy="1333500"/>
          </a:xfrm>
        </p:spPr>
        <p:txBody>
          <a:bodyPr/>
          <a:lstStyle/>
          <a:p>
            <a:r>
              <a:rPr lang="ru-RU" sz="3200" dirty="0" smtClean="0">
                <a:solidFill>
                  <a:schemeClr val="accent3"/>
                </a:solidFill>
              </a:rPr>
              <a:t>     </a:t>
            </a:r>
            <a:r>
              <a:rPr lang="ru-RU" sz="32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Медаль за </a:t>
            </a:r>
            <a:br>
              <a:rPr lang="ru-RU" sz="32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строительство</a:t>
            </a:r>
            <a:br>
              <a:rPr lang="ru-RU" sz="32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БАМ</a:t>
            </a:r>
            <a:endParaRPr lang="ru-RU" sz="3200" dirty="0"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3034674" y="551163"/>
            <a:ext cx="9037301" cy="6003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4468825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chemeClr val="accent3"/>
                </a:solidFill>
              </a:rPr>
              <a:t>Заключение</a:t>
            </a:r>
            <a:r>
              <a:rPr lang="ru-RU" dirty="0">
                <a:solidFill>
                  <a:schemeClr val="accent3"/>
                </a:solidFill>
              </a:rPr>
              <a:t/>
            </a:r>
            <a:br>
              <a:rPr lang="ru-RU" dirty="0">
                <a:solidFill>
                  <a:schemeClr val="accent3"/>
                </a:solidFill>
              </a:rPr>
            </a:br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1571625"/>
            <a:ext cx="9601200" cy="4267200"/>
          </a:xfrm>
        </p:spPr>
        <p:txBody>
          <a:bodyPr>
            <a:normAutofit fontScale="92500"/>
          </a:bodyPr>
          <a:lstStyle/>
          <a:p>
            <a:pPr marL="0" indent="0" fontAlgn="base">
              <a:buNone/>
            </a:pPr>
            <a:r>
              <a:rPr lang="ru-RU" sz="3200" dirty="0" smtClean="0"/>
              <a:t>Результатом </a:t>
            </a:r>
            <a:r>
              <a:rPr lang="ru-RU" sz="3200" dirty="0"/>
              <a:t>моего исследования является выполнение поставленных перед собой задач, а именно:</a:t>
            </a:r>
          </a:p>
          <a:p>
            <a:pPr fontAlgn="base"/>
            <a:r>
              <a:rPr lang="ru-RU" sz="3200" dirty="0"/>
              <a:t>- познакомилась с историей строительства Байкало-Амурской магистрали;</a:t>
            </a:r>
          </a:p>
          <a:p>
            <a:pPr fontAlgn="base"/>
            <a:r>
              <a:rPr lang="ru-RU" sz="3200" dirty="0"/>
              <a:t>- изучила материалы семейного архива, провела интервьюирование;</a:t>
            </a:r>
          </a:p>
          <a:p>
            <a:pPr fontAlgn="base"/>
            <a:r>
              <a:rPr lang="ru-RU" sz="3200" dirty="0"/>
              <a:t>- подготовила альбом «БАМ в истории моей семьи».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0523674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10590" y="446679"/>
            <a:ext cx="40475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Актуальность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Arial Unicode MS" pitchFamily="34" charset="-128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66800" y="1273985"/>
            <a:ext cx="104394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2024 году отмечается 50-летний юбилей ударной комсомольской стройки</a:t>
            </a:r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70-80-ые годы о великой комсомольской стройке знали все: от мала до велика. Сегодня молодежь, к сожалению, не знает о трудовом подвиге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БАМовцев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школьные учебники содержат информацию лишь в нескольких строках. Меня очень заинтересовала эта тема, поскольку БАМ в истории моей семьи занимает особое место, именно там, на Байкало-Амурской магистрали зародилась история моей семьи. Данная работа - мое небольшое исследование истории БАМа и моей семьи, участвующей в строительстве магистрали века.</a:t>
            </a:r>
          </a:p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39845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66800" y="1273985"/>
            <a:ext cx="10439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9100" y="335845"/>
            <a:ext cx="11553825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работы: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истории моей семьи в истории строительства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БАМа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поставленной цели, были определены следующие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1.Изучить статьи в периодической печати, литературе, интернет-источниках, связанные с историей строительства Байкало-Амурской магистрали;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2.Провести интервьюирование моей семьи по теме исследовательской работы;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Изучить материалы семейного архива;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Обобщить информацию, подготовить презентацию и альбом «БАМ в истории моей семьи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Методы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периодических изданий, изучение литературы,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интернет-ресурсов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описание, интервьюирование.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строительства Байкало-Амурской магистрали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 –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моей семьи в истории строительства Байкало-Амурской магистрали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исследования: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сопоставить сведения, полученные из книг и учебных пособий, с семейными фотодокументами, воспоминаниями моих близких, записать и проанализировать эти рассказы, то получится своя история Великой Стройки.</a:t>
            </a:r>
          </a:p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значимость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исследовательской работы могут быть использованы на классных часах, посвященных истории БАМа.</a:t>
            </a: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53502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История строительства БАМа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1930 год- разработка </a:t>
            </a:r>
            <a:r>
              <a:rPr lang="ru-RU" sz="2800" dirty="0"/>
              <a:t>планов строительства дороги с выходом к Тихому </a:t>
            </a:r>
            <a:r>
              <a:rPr lang="ru-RU" sz="2800" dirty="0" smtClean="0"/>
              <a:t>океану</a:t>
            </a:r>
          </a:p>
          <a:p>
            <a:r>
              <a:rPr lang="ru-RU" sz="2800" dirty="0" smtClean="0"/>
              <a:t>1933 год- на </a:t>
            </a:r>
            <a:r>
              <a:rPr lang="ru-RU" sz="2800" dirty="0"/>
              <a:t>станции БАМ были уложены первые метры рельсов в северном направлении в сторону поселка </a:t>
            </a:r>
            <a:r>
              <a:rPr lang="ru-RU" sz="2800" dirty="0" smtClean="0"/>
              <a:t>Тындинский</a:t>
            </a:r>
          </a:p>
          <a:p>
            <a:r>
              <a:rPr lang="ru-RU" sz="2800" dirty="0"/>
              <a:t>1941 году </a:t>
            </a:r>
            <a:r>
              <a:rPr lang="ru-RU" sz="2800" dirty="0" smtClean="0"/>
              <a:t>- начало </a:t>
            </a:r>
            <a:r>
              <a:rPr lang="ru-RU" sz="2800" dirty="0"/>
              <a:t>Великой Отечественной </a:t>
            </a:r>
            <a:r>
              <a:rPr lang="ru-RU" sz="2800" dirty="0" smtClean="0"/>
              <a:t>войны, </a:t>
            </a:r>
            <a:r>
              <a:rPr lang="ru-RU" sz="2800" dirty="0"/>
              <a:t>уже уложенные пути были разобраны и использованы для строительства железнодорожной магистрали вдоль </a:t>
            </a:r>
            <a:r>
              <a:rPr lang="ru-RU" sz="2800" dirty="0" smtClean="0"/>
              <a:t>Волги</a:t>
            </a:r>
            <a:r>
              <a:rPr lang="ru-RU" sz="2800" b="1" dirty="0" smtClean="0"/>
              <a:t> </a:t>
            </a:r>
            <a:endParaRPr lang="ru-RU" sz="2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4320534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Пользователь\Desktop\исследовательские работы\БАМ\карта БАМа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28600"/>
            <a:ext cx="11906250" cy="621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254099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24349" y="2343150"/>
            <a:ext cx="5100637" cy="381000"/>
          </a:xfrm>
        </p:spPr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8394" y="505509"/>
            <a:ext cx="7946881" cy="5695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400735"/>
            <a:ext cx="39624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/>
              <a:t>1974 год </a:t>
            </a:r>
            <a:br>
              <a:rPr lang="ru-RU" sz="4800" dirty="0"/>
            </a:br>
            <a:endParaRPr lang="ru-RU" sz="4800" dirty="0" smtClean="0"/>
          </a:p>
          <a:p>
            <a:pPr algn="ctr"/>
            <a:r>
              <a:rPr lang="ru-RU" sz="4800" dirty="0" smtClean="0"/>
              <a:t>первый </a:t>
            </a:r>
            <a:r>
              <a:rPr lang="ru-RU" sz="4800" dirty="0"/>
              <a:t>десант</a:t>
            </a:r>
          </a:p>
        </p:txBody>
      </p:sp>
    </p:spTree>
    <p:extLst>
      <p:ext uri="{BB962C8B-B14F-4D97-AF65-F5344CB8AC3E}">
        <p14:creationId xmlns:p14="http://schemas.microsoft.com/office/powerpoint/2010/main" val="113404785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64" y="4602478"/>
            <a:ext cx="2873621" cy="1693547"/>
          </a:xfrm>
        </p:spPr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1984 - год </a:t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укладка 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«золотого звена» в Якутии</a:t>
            </a: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1988 год – 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ввод ж/д в эксплуатацию</a:t>
            </a:r>
            <a:b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/>
          <a:stretch/>
        </p:blipFill>
        <p:spPr>
          <a:xfrm rot="10800000">
            <a:off x="3152285" y="419099"/>
            <a:ext cx="8718956" cy="5876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872937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C:\Users\Пользователь\Desktop\исследовательские работы\БАМ\карта БАМа.jpe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50" y="228600"/>
            <a:ext cx="11906250" cy="621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1935704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0" y="419099"/>
            <a:ext cx="9601200" cy="3905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3"/>
                </a:solidFill>
              </a:rPr>
              <a:t>п. </a:t>
            </a:r>
            <a:r>
              <a:rPr lang="ru-RU" dirty="0" err="1" smtClean="0">
                <a:solidFill>
                  <a:schemeClr val="accent3"/>
                </a:solidFill>
              </a:rPr>
              <a:t>Юктали</a:t>
            </a:r>
            <a:endParaRPr lang="ru-RU" dirty="0">
              <a:solidFill>
                <a:schemeClr val="accent3"/>
              </a:solidFill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71650" y="885825"/>
            <a:ext cx="8648700" cy="55435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73050256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3030623">
  <a:themeElements>
    <a:clrScheme name="Другая 6">
      <a:dk1>
        <a:srgbClr val="F0E4DC"/>
      </a:dk1>
      <a:lt1>
        <a:srgbClr val="5D3B26"/>
      </a:lt1>
      <a:dk2>
        <a:srgbClr val="FFCC66"/>
      </a:dk2>
      <a:lt2>
        <a:srgbClr val="FFFF99"/>
      </a:lt2>
      <a:accent1>
        <a:srgbClr val="FFFF99"/>
      </a:accent1>
      <a:accent2>
        <a:srgbClr val="B4BC4C"/>
      </a:accent2>
      <a:accent3>
        <a:srgbClr val="B77851"/>
      </a:accent3>
      <a:accent4>
        <a:srgbClr val="776A5B"/>
      </a:accent4>
      <a:accent5>
        <a:srgbClr val="B6AD76"/>
      </a:accent5>
      <a:accent6>
        <a:srgbClr val="95AEB1"/>
      </a:accent6>
      <a:hlink>
        <a:srgbClr val="3ECCED"/>
      </a:hlink>
      <a:folHlink>
        <a:srgbClr val="2C6C93"/>
      </a:folHlink>
    </a:clrScheme>
    <a:fontScheme name="BlueTanGradient">
      <a:majorFont>
        <a:latin typeface="Franklin Gothic Medium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15_4109default" id="{E728D685-11FC-4812-BA85-57AC6F9C9F40}" vid="{BC4E008B-95FF-4815-904E-143A8EDFC1D4}"/>
    </a:ext>
  </a:extLst>
</a:theme>
</file>

<file path=ppt/theme/theme2.xml><?xml version="1.0" encoding="utf-8"?>
<a:theme xmlns:a="http://schemas.openxmlformats.org/drawingml/2006/main" name="Office Theme">
  <a:themeElements>
    <a:clrScheme name="BlueTanGradient">
      <a:dk1>
        <a:srgbClr val="31312F"/>
      </a:dk1>
      <a:lt1>
        <a:sysClr val="window" lastClr="FFFFFF"/>
      </a:lt1>
      <a:dk2>
        <a:srgbClr val="000000"/>
      </a:dk2>
      <a:lt2>
        <a:srgbClr val="D9CBB9"/>
      </a:lt2>
      <a:accent1>
        <a:srgbClr val="52AC97"/>
      </a:accent1>
      <a:accent2>
        <a:srgbClr val="B79E6D"/>
      </a:accent2>
      <a:accent3>
        <a:srgbClr val="478BA9"/>
      </a:accent3>
      <a:accent4>
        <a:srgbClr val="BF4F39"/>
      </a:accent4>
      <a:accent5>
        <a:srgbClr val="826C8E"/>
      </a:accent5>
      <a:accent6>
        <a:srgbClr val="D58637"/>
      </a:accent6>
      <a:hlink>
        <a:srgbClr val="52AC97"/>
      </a:hlink>
      <a:folHlink>
        <a:srgbClr val="969696"/>
      </a:folHlink>
    </a:clrScheme>
    <a:fontScheme name="BlueTanGradient">
      <a:majorFont>
        <a:latin typeface="Franklin Gothic Medium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BlueTanGradient">
      <a:dk1>
        <a:srgbClr val="31312F"/>
      </a:dk1>
      <a:lt1>
        <a:sysClr val="window" lastClr="FFFFFF"/>
      </a:lt1>
      <a:dk2>
        <a:srgbClr val="000000"/>
      </a:dk2>
      <a:lt2>
        <a:srgbClr val="D9CBB9"/>
      </a:lt2>
      <a:accent1>
        <a:srgbClr val="52AC97"/>
      </a:accent1>
      <a:accent2>
        <a:srgbClr val="B79E6D"/>
      </a:accent2>
      <a:accent3>
        <a:srgbClr val="478BA9"/>
      </a:accent3>
      <a:accent4>
        <a:srgbClr val="BF4F39"/>
      </a:accent4>
      <a:accent5>
        <a:srgbClr val="826C8E"/>
      </a:accent5>
      <a:accent6>
        <a:srgbClr val="D58637"/>
      </a:accent6>
      <a:hlink>
        <a:srgbClr val="52AC97"/>
      </a:hlink>
      <a:folHlink>
        <a:srgbClr val="969696"/>
      </a:folHlink>
    </a:clrScheme>
    <a:fontScheme name="BlueTanGradient">
      <a:majorFont>
        <a:latin typeface="Franklin Gothic Medium"/>
        <a:ea typeface=""/>
        <a:cs typeface=""/>
      </a:majorFont>
      <a:minorFont>
        <a:latin typeface="Franklin Gothic Medium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00000"/>
                <a:shade val="0"/>
              </a:schemeClr>
            </a:gs>
            <a:gs pos="0">
              <a:scrgbClr r="0" g="0" b="0"/>
            </a:gs>
            <a:gs pos="100000">
              <a:schemeClr val="phClr">
                <a:shade val="100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792E8D6-7A87-418E-8C48-2723019F959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TS103030623</Template>
  <TotalTime>0</TotalTime>
  <Words>406</Words>
  <Application>Microsoft Office PowerPoint</Application>
  <PresentationFormat>Широкоэкранный</PresentationFormat>
  <Paragraphs>47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Arial Unicode MS</vt:lpstr>
      <vt:lpstr>Calibri</vt:lpstr>
      <vt:lpstr>Franklin Gothic Medium</vt:lpstr>
      <vt:lpstr>Times New Roman</vt:lpstr>
      <vt:lpstr>TS103030623</vt:lpstr>
      <vt:lpstr>Номинация «Научный конвент» направление-история</vt:lpstr>
      <vt:lpstr>Презентация PowerPoint</vt:lpstr>
      <vt:lpstr>Презентация PowerPoint</vt:lpstr>
      <vt:lpstr>История строительства БАМа</vt:lpstr>
      <vt:lpstr>Презентация PowerPoint</vt:lpstr>
      <vt:lpstr>Презентация PowerPoint</vt:lpstr>
      <vt:lpstr>     1984 - год  укладка  «золотого звена» в Якутии  1988 год – ввод ж/д в эксплуатацию  </vt:lpstr>
      <vt:lpstr>Презентация PowerPoint</vt:lpstr>
      <vt:lpstr>п. Юктали</vt:lpstr>
      <vt:lpstr>                     Поселок Юктали</vt:lpstr>
      <vt:lpstr>багульника</vt:lpstr>
      <vt:lpstr> Березина Мария Васильевна п. Юктали (жилые вагончики)</vt:lpstr>
      <vt:lpstr>Железнодорожники за работой   п.Юктали</vt:lpstr>
      <vt:lpstr>Первые жилые вагончики, дедушка, Березин  В.Д  с друзьями </vt:lpstr>
      <vt:lpstr>Встреча с монгольским космонавтом Гуррагча </vt:lpstr>
      <vt:lpstr>     Медаль за   строительство           БАМ</vt:lpstr>
      <vt:lpstr>Заключение 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2013-12-01T10:39:05Z</dcterms:created>
  <dcterms:modified xsi:type="dcterms:W3CDTF">2024-02-29T08:30:00Z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TC030306239991</vt:lpwstr>
  </property>
</Properties>
</file>