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4" r:id="rId5"/>
    <p:sldId id="265" r:id="rId6"/>
    <p:sldId id="266" r:id="rId7"/>
    <p:sldId id="267" r:id="rId8"/>
    <p:sldId id="270" r:id="rId9"/>
    <p:sldId id="275" r:id="rId10"/>
    <p:sldId id="276" r:id="rId11"/>
    <p:sldId id="277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187B"/>
    <a:srgbClr val="203C66"/>
    <a:srgbClr val="C6247A"/>
    <a:srgbClr val="C52378"/>
    <a:srgbClr val="98124D"/>
    <a:srgbClr val="853E5B"/>
    <a:srgbClr val="F94900"/>
    <a:srgbClr val="613125"/>
    <a:srgbClr val="542939"/>
    <a:srgbClr val="E4E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96" d="100"/>
          <a:sy n="96" d="100"/>
        </p:scale>
        <p:origin x="-11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" r="5177"/>
          <a:stretch/>
        </p:blipFill>
        <p:spPr>
          <a:xfrm>
            <a:off x="-253491" y="218661"/>
            <a:ext cx="9397491" cy="67685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3852" y="1076044"/>
            <a:ext cx="666915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Номинация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/>
                <a:ea typeface="Calibri"/>
              </a:rPr>
              <a:t>Человек в истории Енисейской губернии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lang="ru-RU" sz="2000" b="1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000" b="1" dirty="0">
                <a:latin typeface="Times New Roman"/>
                <a:ea typeface="Times New Roman"/>
                <a:cs typeface="Times New Roman"/>
              </a:rPr>
              <a:t>«Дело всей жизни»</a:t>
            </a:r>
            <a:endParaRPr lang="ru-RU" sz="4000" dirty="0"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400" dirty="0" smtClean="0">
                <a:ea typeface="Times New Roman"/>
                <a:cs typeface="Times New Roman"/>
              </a:rPr>
              <a:t>                                            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                                 </a:t>
            </a:r>
            <a:endParaRPr lang="ru-RU" sz="1400" dirty="0">
              <a:ea typeface="Calibri"/>
              <a:cs typeface="Times New Roman"/>
            </a:endParaRPr>
          </a:p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200150" algn="l"/>
              </a:tabLst>
              <a:defRPr/>
            </a:pPr>
            <a:r>
              <a:rPr lang="ru-RU" sz="2400" b="1" kern="0" dirty="0">
                <a:solidFill>
                  <a:prstClr val="black"/>
                </a:solidFill>
              </a:rPr>
              <a:t>Работу выполнила: </a:t>
            </a:r>
            <a:r>
              <a:rPr lang="ru-RU" sz="2400" b="1" kern="0" dirty="0" err="1" smtClean="0">
                <a:solidFill>
                  <a:prstClr val="black"/>
                </a:solidFill>
              </a:rPr>
              <a:t>Баранюк</a:t>
            </a:r>
            <a:r>
              <a:rPr lang="ru-RU" sz="2400" b="1" kern="0" dirty="0" smtClean="0">
                <a:solidFill>
                  <a:prstClr val="black"/>
                </a:solidFill>
              </a:rPr>
              <a:t> Мария </a:t>
            </a:r>
            <a:endParaRPr lang="ru-RU" sz="2400" b="1" kern="0" dirty="0">
              <a:solidFill>
                <a:prstClr val="black"/>
              </a:solidFill>
            </a:endParaRPr>
          </a:p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200150" algn="l"/>
              </a:tabLst>
              <a:defRPr/>
            </a:pPr>
            <a:r>
              <a:rPr lang="ru-RU" sz="2400" b="1" kern="0" dirty="0">
                <a:solidFill>
                  <a:prstClr val="black"/>
                </a:solidFill>
              </a:rPr>
              <a:t>                                          ученица </a:t>
            </a:r>
            <a:r>
              <a:rPr lang="ru-RU" sz="2400" b="1" kern="0" dirty="0" smtClean="0">
                <a:solidFill>
                  <a:prstClr val="black"/>
                </a:solidFill>
              </a:rPr>
              <a:t>11 </a:t>
            </a:r>
            <a:r>
              <a:rPr lang="ru-RU" sz="2400" b="1" kern="0" dirty="0">
                <a:solidFill>
                  <a:prstClr val="black"/>
                </a:solidFill>
              </a:rPr>
              <a:t>класса </a:t>
            </a:r>
            <a:endParaRPr lang="en-US" sz="2400" kern="0" dirty="0">
              <a:solidFill>
                <a:prstClr val="black"/>
              </a:solidFill>
            </a:endParaRPr>
          </a:p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tabLst>
                <a:tab pos="1200150" algn="l"/>
              </a:tabLst>
              <a:defRPr/>
            </a:pPr>
            <a:r>
              <a:rPr lang="ru-RU" sz="3200" kern="0" dirty="0">
                <a:solidFill>
                  <a:prstClr val="black"/>
                </a:solidFill>
              </a:rPr>
              <a:t>                          </a:t>
            </a:r>
            <a:r>
              <a:rPr lang="ru-RU" sz="2400" kern="0" dirty="0">
                <a:solidFill>
                  <a:prstClr val="black"/>
                </a:solidFill>
              </a:rPr>
              <a:t>МБОУ </a:t>
            </a:r>
            <a:r>
              <a:rPr lang="ru-RU" sz="2400" kern="0" dirty="0" err="1">
                <a:solidFill>
                  <a:prstClr val="black"/>
                </a:solidFill>
              </a:rPr>
              <a:t>Тубинская</a:t>
            </a:r>
            <a:r>
              <a:rPr lang="ru-RU" sz="2400" kern="0" dirty="0">
                <a:solidFill>
                  <a:prstClr val="black"/>
                </a:solidFill>
              </a:rPr>
              <a:t> СОШ</a:t>
            </a:r>
            <a:endParaRPr lang="ru-RU" kern="0" dirty="0">
              <a:solidFill>
                <a:sysClr val="windowText" lastClr="000000"/>
              </a:solidFill>
            </a:endParaRPr>
          </a:p>
          <a:p>
            <a:pPr marL="0" marR="0" lvl="0" indent="0" algn="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4060" y="0"/>
            <a:ext cx="9139939" cy="6858000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687704" y="1431235"/>
            <a:ext cx="3887391" cy="3684588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3800" dirty="0">
                <a:latin typeface="Times New Roman"/>
                <a:ea typeface="Times New Roman"/>
                <a:cs typeface="Times New Roman"/>
              </a:rPr>
              <a:t>Из беседы с А.А </a:t>
            </a:r>
            <a:r>
              <a:rPr lang="ru-RU" sz="3800" dirty="0" err="1">
                <a:latin typeface="Times New Roman"/>
                <a:ea typeface="Times New Roman"/>
                <a:cs typeface="Times New Roman"/>
              </a:rPr>
              <a:t>Штеле</a:t>
            </a:r>
            <a:r>
              <a:rPr lang="ru-RU" sz="3800" dirty="0">
                <a:latin typeface="Times New Roman"/>
                <a:ea typeface="Times New Roman"/>
                <a:cs typeface="Times New Roman"/>
              </a:rPr>
              <a:t>: «</a:t>
            </a:r>
            <a:r>
              <a:rPr lang="ru-RU" sz="3800" b="1" i="1" dirty="0">
                <a:latin typeface="Times New Roman"/>
                <a:ea typeface="Times New Roman"/>
                <a:cs typeface="Times New Roman"/>
              </a:rPr>
              <a:t>Что на ваш взгляд самое сложное в работе руководителя?</a:t>
            </a:r>
            <a:endParaRPr lang="ru-RU" sz="3800" dirty="0">
              <a:ea typeface="Calibri"/>
              <a:cs typeface="Times New Roman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3800" b="1" i="1" dirty="0"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3800" i="1" dirty="0">
                <a:latin typeface="Times New Roman"/>
                <a:ea typeface="Times New Roman"/>
                <a:cs typeface="Times New Roman"/>
              </a:rPr>
              <a:t>Самое сложное - сплотить коллектив  специалистов, которые должны принимать решения и контролировать свое направление производства</a:t>
            </a:r>
            <a:r>
              <a:rPr lang="ru-RU" sz="3800" i="1" dirty="0" smtClean="0">
                <a:latin typeface="Times New Roman"/>
                <a:ea typeface="Times New Roman"/>
                <a:cs typeface="Times New Roman"/>
              </a:rPr>
              <a:t>»</a:t>
            </a:r>
            <a:endParaRPr lang="ru-RU" sz="3800" dirty="0"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3800" i="1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3800" b="1" i="1" dirty="0">
                <a:latin typeface="Times New Roman"/>
                <a:ea typeface="Times New Roman"/>
                <a:cs typeface="Times New Roman"/>
              </a:rPr>
              <a:t>Чего не должен делать руководитель:</a:t>
            </a:r>
            <a:endParaRPr lang="ru-RU" sz="3800" dirty="0">
              <a:ea typeface="Calibri"/>
              <a:cs typeface="Times New Roman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3800" i="1" dirty="0"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38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Ущемлять права и достоинство другого человека. Спрашивать с подчиненных в том случае, есть ли есть на это, моральное право».</a:t>
            </a:r>
            <a:endParaRPr lang="ru-RU" sz="38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181062" y="775595"/>
            <a:ext cx="4784258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675"/>
              </a:spcAf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Страница вторая «Заслуженный успех»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350" y="1934611"/>
            <a:ext cx="3827706" cy="262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462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4060" y="0"/>
            <a:ext cx="9139939" cy="6858000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675"/>
              </a:spcAf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Страница вторая «Заслуженный успех»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8905" y="1816514"/>
            <a:ext cx="3829051" cy="4030111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/>
                <a:ea typeface="Times New Roman"/>
              </a:rPr>
              <a:t>Из интервью А.А </a:t>
            </a:r>
            <a:r>
              <a:rPr lang="ru-RU" sz="2000" dirty="0" err="1">
                <a:latin typeface="Times New Roman"/>
                <a:ea typeface="Times New Roman"/>
              </a:rPr>
              <a:t>Штеле</a:t>
            </a:r>
            <a:r>
              <a:rPr lang="ru-RU" sz="2000" dirty="0">
                <a:latin typeface="Times New Roman"/>
                <a:ea typeface="Times New Roman"/>
              </a:rPr>
              <a:t> журналу «Витрина» 2014 год: </a:t>
            </a:r>
            <a:r>
              <a:rPr lang="ru-RU" sz="2000" dirty="0" smtClean="0">
                <a:latin typeface="Times New Roman"/>
                <a:ea typeface="Times New Roman"/>
              </a:rPr>
              <a:t>-</a:t>
            </a:r>
            <a:r>
              <a:rPr lang="ru-RU" sz="2000" i="1" dirty="0" smtClean="0">
                <a:latin typeface="Times New Roman"/>
                <a:ea typeface="Times New Roman"/>
              </a:rPr>
              <a:t>«</a:t>
            </a:r>
            <a:r>
              <a:rPr lang="ru-RU" sz="2000" i="1" dirty="0">
                <a:latin typeface="Times New Roman"/>
                <a:ea typeface="Times New Roman"/>
              </a:rPr>
              <a:t>Мы являемся одним из крупнейших хозяйств в Красноярском крае. У нас 30000 гектаров земли, крупного рогатого скота имеем 6000 голов, из них коров-2200. Несмотря на кризис, поголовье скота не сокращаем. В этом году по молоку выйдем на надой на фуражную корову 5700- это будет лучший показатель за все годы работы».</a:t>
            </a:r>
            <a:endParaRPr lang="ru-RU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104" y="1816514"/>
            <a:ext cx="35909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43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4060" y="0"/>
            <a:ext cx="9139939" cy="6858000"/>
          </a:xfrm>
          <a:prstGeom prst="rect">
            <a:avLst/>
          </a:prstGeom>
        </p:spPr>
      </p:pic>
      <p:pic>
        <p:nvPicPr>
          <p:cNvPr id="4098" name="Picture 2" descr="C:\Users\Ирина\Desktop\исследовательские работы\Штеле А.А\9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103" y="1053546"/>
            <a:ext cx="2293545" cy="152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309" y="1053544"/>
            <a:ext cx="5006220" cy="2226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525" y="3429000"/>
            <a:ext cx="7087007" cy="2308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976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0" y="0"/>
            <a:ext cx="913993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82943" y="829451"/>
            <a:ext cx="47229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876800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Страница третья «Уважение сельчан»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5124" name="Picture 4" descr="C:\Users\Ирина\Desktop\исследовательские работы\Штеле А.А\10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4899" y="1411357"/>
            <a:ext cx="2816087" cy="187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05469" y="1337282"/>
            <a:ext cx="4601817" cy="3652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Из интервью жителей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Тубинска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:</a:t>
            </a:r>
          </a:p>
          <a:p>
            <a:pPr marL="285750" indent="-285750" algn="just"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Наш Александр Александрович о людях заботится. Мы, наверное, и благодаря ему живем лучше, чем в других местах»; </a:t>
            </a:r>
            <a:endParaRPr lang="ru-RU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285750" indent="-285750" algn="just"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Настоящий хозяин, мы за ним, как за каменной стеной»; </a:t>
            </a:r>
            <a:endParaRPr lang="ru-RU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285750" indent="-285750" algn="just"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Доверие безграничное, надежнее и справедливее руководителя нет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».</a:t>
            </a:r>
          </a:p>
          <a:p>
            <a:pPr marL="285750" indent="-285750" algn="just"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«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Нам бы такого, наверняка не обанкротились бы хозяйства, выстояли бы из всех финансовых передряг. 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5125" name="Picture 5" descr="C:\Users\Ирина\Desktop\исследовательские работы\Штеле А.А\910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517" y="3647369"/>
            <a:ext cx="2883470" cy="211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31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0" y="-248478"/>
            <a:ext cx="913993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733425" algn="l"/>
              </a:tabLst>
            </a:pP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6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Заключение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969565" y="1497634"/>
            <a:ext cx="3486604" cy="435133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20000"/>
              </a:lnSpc>
              <a:spcAft>
                <a:spcPts val="1000"/>
              </a:spcAft>
              <a:buNone/>
              <a:tabLst>
                <a:tab pos="733425" algn="l"/>
              </a:tabLst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>
                <a:solidFill>
                  <a:prstClr val="black"/>
                </a:solidFill>
                <a:latin typeface="Times New Roman"/>
                <a:ea typeface="Times New Roman"/>
              </a:rPr>
              <a:t>Из интервью А.А </a:t>
            </a:r>
            <a:r>
              <a:rPr lang="ru-RU" sz="29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Штеле</a:t>
            </a:r>
            <a:r>
              <a:rPr lang="ru-RU" sz="2900" dirty="0" smtClean="0">
                <a:solidFill>
                  <a:prstClr val="black"/>
                </a:solidFill>
                <a:latin typeface="Times New Roman"/>
                <a:ea typeface="Times New Roman"/>
              </a:rPr>
              <a:t>:</a:t>
            </a:r>
            <a:endParaRPr lang="ru-RU" sz="2900" i="1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733425" algn="l"/>
              </a:tabLst>
            </a:pPr>
            <a:r>
              <a:rPr lang="ru-RU" sz="2900" b="1" i="1" dirty="0" smtClean="0">
                <a:latin typeface="Times New Roman"/>
                <a:ea typeface="Calibri"/>
                <a:cs typeface="Times New Roman"/>
              </a:rPr>
              <a:t>А </a:t>
            </a:r>
            <a:r>
              <a:rPr lang="ru-RU" sz="2900" b="1" i="1" dirty="0">
                <a:latin typeface="Times New Roman"/>
                <a:ea typeface="Calibri"/>
                <a:cs typeface="Times New Roman"/>
              </a:rPr>
              <a:t>что для вас как руководителя являлось  </a:t>
            </a:r>
            <a:r>
              <a:rPr lang="ru-RU" sz="2900" b="1" i="1" dirty="0" smtClean="0">
                <a:latin typeface="Times New Roman"/>
                <a:ea typeface="Calibri"/>
                <a:cs typeface="Times New Roman"/>
              </a:rPr>
              <a:t>главным?</a:t>
            </a:r>
            <a:endParaRPr lang="ru-RU" sz="2900" dirty="0" smtClean="0">
              <a:ea typeface="Calibri"/>
              <a:cs typeface="Times New Roman"/>
            </a:endParaRPr>
          </a:p>
          <a:p>
            <a:pPr marL="0" indent="0" algn="just">
              <a:lnSpc>
                <a:spcPct val="120000"/>
              </a:lnSpc>
              <a:spcAft>
                <a:spcPts val="1000"/>
              </a:spcAft>
              <a:buNone/>
              <a:tabLst>
                <a:tab pos="733425" algn="l"/>
              </a:tabLst>
            </a:pPr>
            <a:r>
              <a:rPr lang="ru-RU" sz="2900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Александр 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Александрович не задумываясь ответил: «</a:t>
            </a:r>
            <a:r>
              <a:rPr lang="ru-RU" sz="2900" i="1" dirty="0">
                <a:latin typeface="Times New Roman"/>
                <a:ea typeface="Calibri"/>
                <a:cs typeface="Times New Roman"/>
              </a:rPr>
              <a:t> Главное - чтобы мне верили люди. Считаю, я достиг этого и доказал трудом</a:t>
            </a:r>
            <a:r>
              <a:rPr lang="ru-RU" sz="2900" i="1" dirty="0" smtClean="0">
                <a:latin typeface="Times New Roman"/>
                <a:ea typeface="Calibri"/>
                <a:cs typeface="Times New Roman"/>
              </a:rPr>
              <a:t>».</a:t>
            </a:r>
            <a:endParaRPr lang="ru-RU" sz="2900" b="1" i="1" dirty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733425" algn="l"/>
              </a:tabLst>
            </a:pPr>
            <a:r>
              <a:rPr lang="ru-RU" sz="2900" b="1" i="1" dirty="0" smtClean="0">
                <a:latin typeface="Times New Roman"/>
                <a:ea typeface="Calibri"/>
                <a:cs typeface="Times New Roman"/>
              </a:rPr>
              <a:t>Можно </a:t>
            </a:r>
            <a:r>
              <a:rPr lang="ru-RU" sz="2900" b="1" i="1" dirty="0">
                <a:latin typeface="Times New Roman"/>
                <a:ea typeface="Calibri"/>
                <a:cs typeface="Times New Roman"/>
              </a:rPr>
              <a:t>ли сказать, что вы – счастливый человек?</a:t>
            </a:r>
            <a:endParaRPr lang="ru-RU" sz="2900" dirty="0">
              <a:ea typeface="Calibri"/>
              <a:cs typeface="Times New Roman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900" i="1" dirty="0" smtClean="0">
                <a:latin typeface="Times New Roman"/>
                <a:ea typeface="Calibri"/>
              </a:rPr>
              <a:t>-Я </a:t>
            </a:r>
            <a:r>
              <a:rPr lang="ru-RU" sz="2900" i="1" dirty="0">
                <a:latin typeface="Times New Roman"/>
                <a:ea typeface="Calibri"/>
              </a:rPr>
              <a:t>думаю, что да, поскольку, считаю, что прожил на этой земле не зря».</a:t>
            </a:r>
            <a:r>
              <a:rPr lang="ru-RU" sz="2900" dirty="0">
                <a:latin typeface="Times New Roman"/>
                <a:ea typeface="Calibri"/>
              </a:rPr>
              <a:t> </a:t>
            </a:r>
            <a:endParaRPr lang="ru-RU" sz="2900" dirty="0"/>
          </a:p>
        </p:txBody>
      </p:sp>
      <p:pic>
        <p:nvPicPr>
          <p:cNvPr id="5122" name="Picture 2" descr="C:\Users\Ирина\Desktop\исследовательские работы\Штеле А.А\6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946" y="1991272"/>
            <a:ext cx="3886200" cy="258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15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4060" y="0"/>
            <a:ext cx="9139939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6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Заключение</a:t>
            </a:r>
            <a:r>
              <a:rPr lang="ru-RU" sz="36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04461" y="1550505"/>
            <a:ext cx="7553739" cy="3568147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733425" algn="l"/>
              </a:tabLst>
            </a:pPr>
            <a:r>
              <a:rPr lang="ru-RU" sz="8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изучены материалы периодической печати о </a:t>
            </a:r>
            <a:r>
              <a:rPr lang="ru-RU" sz="8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Штеле</a:t>
            </a:r>
            <a:r>
              <a:rPr lang="ru-RU" sz="8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Александре Александровиче, собраны факты его биографии. </a:t>
            </a:r>
            <a:endParaRPr lang="ru-RU" sz="80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733425" algn="l"/>
              </a:tabLst>
            </a:pPr>
            <a:r>
              <a:rPr lang="ru-RU" sz="8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процессе </a:t>
            </a:r>
            <a:r>
              <a:rPr lang="ru-RU" sz="8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работы нам довелось встретиться и поговорить с односельчанами, а так же проинтервьюировать его самого.</a:t>
            </a:r>
            <a:r>
              <a:rPr lang="ru-RU" sz="80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8000" dirty="0" smtClean="0">
              <a:solidFill>
                <a:srgbClr val="212529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733425" algn="l"/>
              </a:tabLst>
            </a:pPr>
            <a:r>
              <a:rPr lang="ru-RU" sz="8000" dirty="0" smtClean="0">
                <a:latin typeface="Times New Roman"/>
                <a:ea typeface="Calibri"/>
                <a:cs typeface="Times New Roman"/>
              </a:rPr>
              <a:t>личность </a:t>
            </a:r>
            <a:r>
              <a:rPr lang="ru-RU" sz="8000" dirty="0" err="1">
                <a:latin typeface="Times New Roman"/>
                <a:ea typeface="Calibri"/>
                <a:cs typeface="Times New Roman"/>
              </a:rPr>
              <a:t>Штеле</a:t>
            </a:r>
            <a:r>
              <a:rPr lang="ru-RU" sz="8000" dirty="0">
                <a:latin typeface="Times New Roman"/>
                <a:ea typeface="Calibri"/>
                <a:cs typeface="Times New Roman"/>
              </a:rPr>
              <a:t> Александра Александровича как руководителя крупнейшего в районе и крае сельскохозяйственного предприятия  — пример того, как человек, выполняя свою работу профессионально и  качественно, может быть предан делу, которое поистине можно назвать </a:t>
            </a:r>
            <a:r>
              <a:rPr lang="ru-RU" sz="8000" b="1" dirty="0">
                <a:latin typeface="Times New Roman"/>
                <a:ea typeface="Calibri"/>
                <a:cs typeface="Times New Roman"/>
              </a:rPr>
              <a:t>«делом всей жизни». </a:t>
            </a:r>
            <a:endParaRPr lang="ru-RU" sz="8000" b="1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47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0"/>
          <a:stretch/>
        </p:blipFill>
        <p:spPr>
          <a:xfrm>
            <a:off x="4061" y="0"/>
            <a:ext cx="913993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8731" y="1260225"/>
            <a:ext cx="6683728" cy="579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798560"/>
            <a:ext cx="4730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92695" y="1645865"/>
            <a:ext cx="70965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/>
                <a:ea typeface="Calibri"/>
              </a:rPr>
              <a:t>В 90-е </a:t>
            </a:r>
            <a:r>
              <a:rPr lang="ru-RU" sz="2400" dirty="0">
                <a:latin typeface="Times New Roman"/>
                <a:ea typeface="Calibri"/>
              </a:rPr>
              <a:t>годы, большинство сельскохозяйственных предприятий нашего  района прекратили свое существование, не смогли перестроиться и работать  в новых рыночных условиях. </a:t>
            </a:r>
            <a:endParaRPr lang="ru-RU" sz="2400" dirty="0" smtClean="0">
              <a:latin typeface="Times New Roman"/>
              <a:ea typeface="Calibri"/>
            </a:endParaRPr>
          </a:p>
          <a:p>
            <a:pPr algn="just"/>
            <a:r>
              <a:rPr lang="ru-RU" sz="2400" b="1" dirty="0" smtClean="0">
                <a:latin typeface="Times New Roman"/>
                <a:ea typeface="Calibri"/>
              </a:rPr>
              <a:t>Почему </a:t>
            </a:r>
            <a:r>
              <a:rPr lang="ru-RU" sz="2400" b="1" dirty="0">
                <a:latin typeface="Times New Roman"/>
                <a:ea typeface="Calibri"/>
              </a:rPr>
              <a:t>так случилось? </a:t>
            </a:r>
            <a:r>
              <a:rPr lang="ru-RU" sz="2400" b="1" dirty="0" smtClean="0">
                <a:latin typeface="Times New Roman"/>
                <a:ea typeface="Calibri"/>
              </a:rPr>
              <a:t>Причины: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/>
                <a:ea typeface="Calibri"/>
              </a:rPr>
              <a:t>отсутствие </a:t>
            </a:r>
            <a:r>
              <a:rPr lang="ru-RU" sz="2400" dirty="0">
                <a:latin typeface="Times New Roman"/>
                <a:ea typeface="Calibri"/>
              </a:rPr>
              <a:t>государственной </a:t>
            </a:r>
            <a:r>
              <a:rPr lang="ru-RU" sz="2400" dirty="0" smtClean="0">
                <a:latin typeface="Times New Roman"/>
                <a:ea typeface="Calibri"/>
              </a:rPr>
              <a:t>поддержки</a:t>
            </a:r>
            <a:r>
              <a:rPr lang="ru-RU" sz="2400" dirty="0">
                <a:latin typeface="Times New Roman"/>
                <a:ea typeface="Calibri"/>
              </a:rPr>
              <a:t>;</a:t>
            </a:r>
            <a:endParaRPr lang="ru-RU" sz="2400" dirty="0" smtClean="0">
              <a:latin typeface="Times New Roman"/>
              <a:ea typeface="Calibri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/>
                <a:ea typeface="Calibri"/>
              </a:rPr>
              <a:t>четко </a:t>
            </a:r>
            <a:r>
              <a:rPr lang="ru-RU" sz="2400" dirty="0">
                <a:latin typeface="Times New Roman"/>
                <a:ea typeface="Calibri"/>
              </a:rPr>
              <a:t>выстроенного </a:t>
            </a:r>
            <a:r>
              <a:rPr lang="ru-RU" sz="2400" dirty="0" smtClean="0">
                <a:latin typeface="Times New Roman"/>
                <a:ea typeface="Calibri"/>
              </a:rPr>
              <a:t>рынка;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/>
                <a:ea typeface="Calibri"/>
              </a:rPr>
              <a:t>резкие </a:t>
            </a:r>
            <a:r>
              <a:rPr lang="ru-RU" sz="2400" dirty="0">
                <a:latin typeface="Times New Roman"/>
                <a:ea typeface="Calibri"/>
              </a:rPr>
              <a:t>экономические и политические </a:t>
            </a:r>
            <a:r>
              <a:rPr lang="ru-RU" sz="2400" dirty="0" smtClean="0">
                <a:latin typeface="Times New Roman"/>
                <a:ea typeface="Calibri"/>
              </a:rPr>
              <a:t>перекосы;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/>
                <a:ea typeface="Calibri"/>
              </a:rPr>
              <a:t> личные </a:t>
            </a:r>
            <a:r>
              <a:rPr lang="ru-RU" sz="2400" dirty="0">
                <a:latin typeface="Times New Roman"/>
                <a:ea typeface="Calibri"/>
              </a:rPr>
              <a:t>качества руководителей.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117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4060" y="0"/>
            <a:ext cx="913993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4036" y="755235"/>
            <a:ext cx="7504042" cy="5457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Цель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исследовательской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работы: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показать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вклад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Штеле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Александра Александровича  в развитие сельского хозяйства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Краснотуранского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 района.</a:t>
            </a:r>
            <a:r>
              <a:rPr lang="ru-RU" dirty="0">
                <a:latin typeface="Georgia"/>
                <a:ea typeface="Times New Roman"/>
                <a:cs typeface="Times New Roman"/>
              </a:rPr>
              <a:t> </a:t>
            </a:r>
            <a:endParaRPr lang="ru-RU" dirty="0" smtClean="0">
              <a:latin typeface="Georgia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Исходя из поставленной цели, были определены 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следующие задачи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</a:t>
            </a:r>
            <a:endParaRPr lang="ru-RU" sz="1600" dirty="0">
              <a:ea typeface="Calibri"/>
              <a:cs typeface="Times New Roman"/>
            </a:endParaRPr>
          </a:p>
          <a:p>
            <a:pPr>
              <a:spcBef>
                <a:spcPts val="750"/>
              </a:spcBef>
              <a:spcAft>
                <a:spcPts val="105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1.П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роанализировать статьи в периодической печати, связанны с деятельностью </a:t>
            </a:r>
            <a:r>
              <a:rPr lang="ru-RU" sz="1600" dirty="0" err="1">
                <a:latin typeface="Times New Roman"/>
                <a:ea typeface="Times New Roman"/>
                <a:cs typeface="Times New Roman"/>
              </a:rPr>
              <a:t>Штеле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 Александра Александровича на посту руководителя 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хозяйства</a:t>
            </a:r>
          </a:p>
          <a:p>
            <a:pPr>
              <a:spcBef>
                <a:spcPts val="750"/>
              </a:spcBef>
              <a:spcAft>
                <a:spcPts val="105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2.</a:t>
            </a:r>
            <a:r>
              <a:rPr lang="ru-RU" sz="1600" dirty="0" smtClean="0">
                <a:latin typeface="Times New Roman"/>
                <a:ea typeface="Times New Roman"/>
              </a:rPr>
              <a:t>Провести </a:t>
            </a:r>
            <a:r>
              <a:rPr lang="ru-RU" sz="1600" dirty="0">
                <a:latin typeface="Times New Roman"/>
                <a:ea typeface="Times New Roman"/>
              </a:rPr>
              <a:t>интервьюирование односельчан по теме исследовательской работы;</a:t>
            </a:r>
            <a:endParaRPr lang="ru-RU" sz="1600" dirty="0">
              <a:latin typeface="Times"/>
              <a:ea typeface="Times New Roman"/>
            </a:endParaRPr>
          </a:p>
          <a:p>
            <a:pPr algn="just">
              <a:spcAft>
                <a:spcPts val="82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 Изучить материалы семейного архива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spcAft>
                <a:spcPts val="82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4. Обобщить информацию о том, какой вклад в развитие сельского хозяйства района.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Методы: </a:t>
            </a:r>
            <a:r>
              <a:rPr lang="ru-RU" sz="1600" dirty="0">
                <a:solidFill>
                  <a:srgbClr val="000000"/>
                </a:solidFill>
                <a:latin typeface="Times"/>
                <a:ea typeface="Times New Roman"/>
                <a:cs typeface="Times New Roman"/>
              </a:rPr>
              <a:t>анализ периодических изданий, 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описание, интервьюирование. 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Объект исследования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 – </a:t>
            </a:r>
            <a:r>
              <a:rPr lang="ru-RU" sz="1600" dirty="0">
                <a:solidFill>
                  <a:srgbClr val="000000"/>
                </a:solidFill>
                <a:latin typeface="Times"/>
                <a:ea typeface="Times New Roman"/>
                <a:cs typeface="Times New Roman"/>
              </a:rPr>
              <a:t>личность руководителя 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 Тубинского совхоза 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spcAft>
                <a:spcPts val="820"/>
              </a:spcAft>
            </a:pP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Предмет исследования 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– вклад </a:t>
            </a:r>
            <a:r>
              <a:rPr lang="ru-RU" sz="1600" dirty="0" err="1">
                <a:latin typeface="Times New Roman"/>
                <a:ea typeface="Times New Roman"/>
                <a:cs typeface="Times New Roman"/>
              </a:rPr>
              <a:t>Штеле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 Александра Александровича в развитие сельского хозяйства </a:t>
            </a:r>
            <a:r>
              <a:rPr lang="ru-RU" sz="1600" dirty="0" err="1">
                <a:latin typeface="Times New Roman"/>
                <a:ea typeface="Times New Roman"/>
                <a:cs typeface="Times New Roman"/>
              </a:rPr>
              <a:t>Краснотуранского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  района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ru-RU" sz="1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574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4060" y="0"/>
            <a:ext cx="913993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74036" y="755235"/>
            <a:ext cx="7504042" cy="5146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Гипотеза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исследования: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Я предполагаю, успехи в развитии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Тубинского совхоза связаны с личностью </a:t>
            </a:r>
            <a:r>
              <a:rPr lang="ru-RU" sz="2000" dirty="0">
                <a:solidFill>
                  <a:srgbClr val="000000"/>
                </a:solidFill>
                <a:latin typeface="Times"/>
                <a:ea typeface="Times New Roman"/>
                <a:cs typeface="Times New Roman"/>
              </a:rPr>
              <a:t>руководителя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ea typeface="Times New Roman"/>
                <a:cs typeface="Times New Roman"/>
              </a:rPr>
              <a:t>Штеле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Александра Александровича.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82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Новизна изучаемой проблемы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состоит в том, что до этого момента не делались попытки систематизировать 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информацию о руководителях успешных сельскохозяйственных предприятий нашего района.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Практическая значимость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материалы исследовательской работы могут  быть использованы на классных часах, посвященных истории села.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ru-RU" sz="1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350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-152027" y="79513"/>
            <a:ext cx="9139939" cy="6858000"/>
          </a:xfrm>
          <a:prstGeom prst="rect">
            <a:avLst/>
          </a:prstGeom>
        </p:spPr>
      </p:pic>
      <p:pic>
        <p:nvPicPr>
          <p:cNvPr id="1026" name="Picture 2" descr="C:\Users\Ирина\Desktop\исследовательские работы\Штеле А.А\фото с доски почет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765" y="1397381"/>
            <a:ext cx="2117035" cy="281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59835" y="877924"/>
            <a:ext cx="5516217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75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Страница первая “Истоки”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71800" y="1295469"/>
            <a:ext cx="5446643" cy="531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Calibri"/>
              </a:rPr>
              <a:t>Александр Александрович </a:t>
            </a:r>
            <a:r>
              <a:rPr lang="ru-RU" dirty="0" err="1">
                <a:latin typeface="Times New Roman"/>
                <a:ea typeface="Calibri"/>
              </a:rPr>
              <a:t>Штеле</a:t>
            </a:r>
            <a:r>
              <a:rPr lang="ru-RU" dirty="0">
                <a:latin typeface="Times New Roman"/>
                <a:ea typeface="Calibri"/>
              </a:rPr>
              <a:t> родился 8 декабря 1952 года в </a:t>
            </a:r>
            <a:r>
              <a:rPr lang="ru-RU" dirty="0" smtClean="0">
                <a:latin typeface="Times New Roman"/>
                <a:ea typeface="Calibri"/>
              </a:rPr>
              <a:t>Новосибирске.</a:t>
            </a:r>
          </a:p>
          <a:p>
            <a:pPr algn="just"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Окончив начальную школу, продолжил обучение в Саянской средней школе.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285750" indent="-285750" algn="just"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в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1970 году поступает на агрономическое отделение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Шушенского сельскохозяйственного техникума. </a:t>
            </a:r>
          </a:p>
          <a:p>
            <a:pPr marL="285750" indent="-285750" algn="just"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1975 году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после службы в армии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возвращается на родину, становится агрономом фермы №4 Саянского совхоза.  Из беседы с А.А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Штеле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: </a:t>
            </a:r>
            <a:endParaRPr lang="ru-RU" dirty="0">
              <a:ea typeface="Calibri"/>
              <a:cs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« </a:t>
            </a:r>
            <a:r>
              <a:rPr lang="ru-RU" b="1" i="1" dirty="0">
                <a:latin typeface="Times New Roman"/>
                <a:ea typeface="Calibri"/>
                <a:cs typeface="Times New Roman"/>
              </a:rPr>
              <a:t>Как вы выбрали свою профессию? </a:t>
            </a:r>
            <a:endParaRPr lang="ru-RU" dirty="0"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- Поскольку вырос в деревне, земля всегда притягивала 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поэтому и поступил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на агрономический 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факультет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, а животноводством </a:t>
            </a:r>
            <a:r>
              <a:rPr lang="ru-RU" i="1" dirty="0" smtClean="0">
                <a:latin typeface="Times New Roman"/>
                <a:ea typeface="Calibri"/>
                <a:cs typeface="Times New Roman"/>
              </a:rPr>
              <a:t>заинтересовался позже,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когда стал директором»</a:t>
            </a:r>
            <a:endParaRPr lang="ru-RU" dirty="0">
              <a:ea typeface="Calibri"/>
              <a:cs typeface="Times New Roman"/>
            </a:endParaRPr>
          </a:p>
          <a:p>
            <a:endParaRPr lang="ru-RU" sz="1400" dirty="0" smtClean="0">
              <a:latin typeface="Times New Roman"/>
              <a:ea typeface="Calibri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6445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4061" y="0"/>
            <a:ext cx="9139939" cy="6858000"/>
          </a:xfrm>
          <a:prstGeom prst="rect">
            <a:avLst/>
          </a:prstGeom>
        </p:spPr>
      </p:pic>
      <p:pic>
        <p:nvPicPr>
          <p:cNvPr id="2051" name="Picture 3" descr="C:\Users\Ирина\Desktop\исследовательские работы\Штеле А.А\2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670" y="1040432"/>
            <a:ext cx="1987826" cy="298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21496" y="717916"/>
            <a:ext cx="5516216" cy="5673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dirty="0" smtClean="0">
              <a:latin typeface="Times New Roman"/>
              <a:ea typeface="Calibri"/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/>
                <a:ea typeface="Calibri"/>
              </a:rPr>
              <a:t>- 1982 год </a:t>
            </a:r>
            <a:r>
              <a:rPr lang="ru-RU" sz="1600" dirty="0">
                <a:latin typeface="Times New Roman"/>
                <a:ea typeface="Calibri"/>
              </a:rPr>
              <a:t>Александр Александрович </a:t>
            </a:r>
            <a:r>
              <a:rPr lang="ru-RU" sz="1600" dirty="0" smtClean="0">
                <a:latin typeface="Times New Roman"/>
                <a:ea typeface="Calibri"/>
              </a:rPr>
              <a:t>- главный агрономом </a:t>
            </a:r>
            <a:r>
              <a:rPr lang="ru-RU" sz="1600" dirty="0">
                <a:latin typeface="Times New Roman"/>
                <a:ea typeface="Calibri"/>
              </a:rPr>
              <a:t>Тубинского совхоза</a:t>
            </a:r>
            <a:r>
              <a:rPr lang="ru-RU" sz="1600" dirty="0" smtClean="0">
                <a:latin typeface="Times New Roman"/>
                <a:ea typeface="Calibri"/>
              </a:rPr>
              <a:t>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/>
                <a:ea typeface="Calibri"/>
              </a:rPr>
              <a:t> - 1991 год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</a:rPr>
              <a:t> Александр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</a:rPr>
              <a:t>Александрович -</a:t>
            </a:r>
            <a:r>
              <a:rPr lang="ru-RU" sz="1600" dirty="0" smtClean="0">
                <a:latin typeface="Times New Roman"/>
                <a:ea typeface="Calibri"/>
              </a:rPr>
              <a:t> директор </a:t>
            </a:r>
            <a:r>
              <a:rPr lang="ru-RU" sz="1600" dirty="0">
                <a:latin typeface="Times New Roman"/>
                <a:ea typeface="Calibri"/>
              </a:rPr>
              <a:t>АО «</a:t>
            </a:r>
            <a:r>
              <a:rPr lang="ru-RU" sz="1600" dirty="0" err="1">
                <a:latin typeface="Times New Roman"/>
                <a:ea typeface="Calibri"/>
              </a:rPr>
              <a:t>Тубинское</a:t>
            </a:r>
            <a:r>
              <a:rPr lang="ru-RU" sz="1600" dirty="0">
                <a:latin typeface="Times New Roman"/>
                <a:ea typeface="Calibri"/>
              </a:rPr>
              <a:t>» </a:t>
            </a:r>
            <a:endParaRPr lang="ru-RU" sz="1600" dirty="0" smtClean="0">
              <a:latin typeface="Times New Roman"/>
              <a:ea typeface="Calibri"/>
            </a:endParaRPr>
          </a:p>
          <a:p>
            <a:pPr algn="just"/>
            <a:r>
              <a:rPr lang="ru-RU" sz="1600" dirty="0" smtClean="0">
                <a:latin typeface="Times New Roman"/>
                <a:ea typeface="Calibri"/>
              </a:rPr>
              <a:t>Из </a:t>
            </a:r>
            <a:r>
              <a:rPr lang="ru-RU" sz="1600" dirty="0">
                <a:latin typeface="Times New Roman"/>
                <a:ea typeface="Calibri"/>
              </a:rPr>
              <a:t>интервью  Александра Александровича журналу «</a:t>
            </a:r>
            <a:r>
              <a:rPr lang="ru-RU" sz="1600" dirty="0" err="1">
                <a:latin typeface="Times New Roman"/>
                <a:ea typeface="Calibri"/>
              </a:rPr>
              <a:t>АгроСибирь</a:t>
            </a:r>
            <a:r>
              <a:rPr lang="ru-RU" sz="1600" dirty="0">
                <a:latin typeface="Times New Roman"/>
                <a:ea typeface="Calibri"/>
              </a:rPr>
              <a:t>» март 2007 года: </a:t>
            </a:r>
            <a:r>
              <a:rPr lang="ru-RU" sz="1600" i="1" dirty="0">
                <a:latin typeface="Times New Roman"/>
                <a:ea typeface="Calibri"/>
              </a:rPr>
              <a:t>«В 80-90е гг. совхоз специализировался на растениеводстве, но уже тогда закладывалась база развитого животноводства, которое сейчас превалирует. Пятнадцать тысяч гектаров пашни работают на обеспечение кормами нашего увеличивающегося поголовья».</a:t>
            </a:r>
            <a:r>
              <a:rPr lang="ru-RU" sz="1600" dirty="0">
                <a:latin typeface="Times New Roman"/>
                <a:ea typeface="Calibri"/>
              </a:rPr>
              <a:t> </a:t>
            </a:r>
            <a:endParaRPr lang="ru-RU" sz="1600" dirty="0" smtClean="0">
              <a:latin typeface="Times New Roman"/>
              <a:ea typeface="Calibri"/>
            </a:endParaRPr>
          </a:p>
          <a:p>
            <a:pPr algn="just">
              <a:spcAft>
                <a:spcPts val="100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Для переработки мясного сырья  был запущен колбасный цех, продукция которого в сложные 90-е годы спасала хозяйство. Из интервью  Александра Александровича журналу «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АгроСибирь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» март 2007 года: </a:t>
            </a:r>
            <a:r>
              <a:rPr lang="ru-RU" sz="1600" i="1" dirty="0">
                <a:latin typeface="Times New Roman"/>
                <a:ea typeface="Calibri"/>
                <a:cs typeface="Times New Roman"/>
              </a:rPr>
              <a:t>«Во времена «перестроечного дурдома», когда прекратилось денежное обращение, колбасу использовали как валюту, меняя ее на запчасти. Не дай бог такое повторится</a:t>
            </a:r>
            <a:r>
              <a:rPr lang="ru-RU" sz="1600" i="1" dirty="0" smtClean="0">
                <a:latin typeface="Times New Roman"/>
                <a:ea typeface="Calibri"/>
                <a:cs typeface="Times New Roman"/>
              </a:rPr>
              <a:t>!»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ru-RU" sz="1600" dirty="0">
              <a:ea typeface="Calibri"/>
              <a:cs typeface="Times New Roman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05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-2" y="0"/>
            <a:ext cx="913993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27184" y="879145"/>
            <a:ext cx="432573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675"/>
              </a:spcAft>
            </a:pP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Страница вторая «Заслуженный успех»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3074" name="Picture 2" descr="C:\Users\Ирина\Desktop\исследовательские работы\Штеле А.А\128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840" y="1906587"/>
            <a:ext cx="3136928" cy="268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13580" y="1906587"/>
            <a:ext cx="4124739" cy="2537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00025" algn="l"/>
              </a:tabLst>
            </a:pPr>
            <a:r>
              <a:rPr lang="ru-RU" dirty="0" smtClean="0">
                <a:solidFill>
                  <a:srgbClr val="333333"/>
                </a:solidFill>
                <a:latin typeface="Times New Roman"/>
                <a:ea typeface="Times New Roman"/>
              </a:rPr>
              <a:t>в апреле 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</a:rPr>
              <a:t>2008 года </a:t>
            </a:r>
            <a:r>
              <a:rPr lang="ru-RU" dirty="0" err="1">
                <a:latin typeface="Times New Roman"/>
                <a:ea typeface="Calibri"/>
              </a:rPr>
              <a:t>Штеле</a:t>
            </a:r>
            <a:r>
              <a:rPr lang="ru-RU" dirty="0">
                <a:latin typeface="Times New Roman"/>
                <a:ea typeface="Calibri"/>
              </a:rPr>
              <a:t> Александр Александрович становится генеральным директором ЗАО «</a:t>
            </a:r>
            <a:r>
              <a:rPr lang="ru-RU" dirty="0" err="1">
                <a:latin typeface="Times New Roman"/>
                <a:ea typeface="Calibri"/>
              </a:rPr>
              <a:t>Тубинск</a:t>
            </a:r>
            <a:r>
              <a:rPr lang="ru-RU" dirty="0">
                <a:latin typeface="Times New Roman"/>
                <a:ea typeface="Calibri"/>
              </a:rPr>
              <a:t>»,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00025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в 2008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году ЗАО «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Тубинск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» присвоен статус племенного хозяйства.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algn="just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6758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4060" y="0"/>
            <a:ext cx="913993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27184" y="879145"/>
            <a:ext cx="432573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675"/>
              </a:spcAft>
            </a:pP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Страница вторая «Заслуженный успех»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1026" name="Picture 2" descr="C:\Users\Ирина\Desktop\исследовательские работы\Штеле А.А\совещани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971" y="1772203"/>
            <a:ext cx="3987749" cy="265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5"/>
          <p:cNvSpPr>
            <a:spLocks noGrp="1"/>
          </p:cNvSpPr>
          <p:nvPr>
            <p:ph sz="half" idx="2"/>
          </p:nvPr>
        </p:nvSpPr>
        <p:spPr>
          <a:xfrm>
            <a:off x="4890052" y="1735484"/>
            <a:ext cx="3625850" cy="3929063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1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ru-RU" sz="2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2009 году в хозяйстве трудилось  550 человек.   </a:t>
            </a:r>
            <a:endParaRPr lang="ru-RU" sz="21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100" dirty="0" smtClean="0"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100" dirty="0">
                <a:latin typeface="Times New Roman"/>
                <a:ea typeface="Times New Roman"/>
                <a:cs typeface="Times New Roman"/>
              </a:rPr>
              <a:t>этом же году намолочено было  зерна 198415 тонны. </a:t>
            </a:r>
            <a:endParaRPr lang="ru-RU" sz="2100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100" dirty="0" smtClean="0">
                <a:latin typeface="Times New Roman"/>
                <a:ea typeface="Times New Roman"/>
                <a:cs typeface="Times New Roman"/>
              </a:rPr>
              <a:t>валовый </a:t>
            </a:r>
            <a:r>
              <a:rPr lang="ru-RU" sz="2100" dirty="0">
                <a:latin typeface="Times New Roman"/>
                <a:ea typeface="Times New Roman"/>
                <a:cs typeface="Times New Roman"/>
              </a:rPr>
              <a:t>надой молока по хозяйству составил  47746 центнеров. Надой на одну фуражную корову — 3,485 литров.</a:t>
            </a:r>
            <a:endParaRPr lang="ru-RU" sz="21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19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7"/>
          <a:stretch/>
        </p:blipFill>
        <p:spPr>
          <a:xfrm>
            <a:off x="4060" y="0"/>
            <a:ext cx="913993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27184" y="879145"/>
            <a:ext cx="432573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675"/>
              </a:spcAft>
            </a:pP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Страница вторая «Заслуженный успех»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3836504" y="1798983"/>
            <a:ext cx="4678846" cy="4377980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На территории хозяйства созданы производства: пекарня, колбасный цех, мельница, автозаправочная станция. В 2008 году запущена  молочная ферма, оснащенная современным оборудованием.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Из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анализа работы перерабатывающей отрасли ЗАО «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Тубинск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» за 9 месяцев 2009 года: получено 22173 кг колбасы, 132553 кг хлеба, 7796 кг макаронных изделий, 164911 кг муки.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За всеми этими цифрами стоит поистине героический труд руководителя хозяйства 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Штеле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Александра Александровича и работников ЗАО «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Тубинск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».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2050" name="Picture 2" descr="C:\Users\Ирина\Desktop\исследовательские работы\Штеле А.А\68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3403" y="1899566"/>
            <a:ext cx="2438400" cy="366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84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1371</TotalTime>
  <Words>854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Страница вторая «Заслуженный успех»</vt:lpstr>
      <vt:lpstr>Страница вторая «Заслуженный успех»</vt:lpstr>
      <vt:lpstr>Презентация PowerPoint</vt:lpstr>
      <vt:lpstr>Презентация PowerPoint</vt:lpstr>
      <vt:lpstr> Заключение </vt:lpstr>
      <vt:lpstr> Заключение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HP</cp:lastModifiedBy>
  <cp:revision>117</cp:revision>
  <dcterms:created xsi:type="dcterms:W3CDTF">2013-11-19T05:52:05Z</dcterms:created>
  <dcterms:modified xsi:type="dcterms:W3CDTF">2022-11-11T04:07:13Z</dcterms:modified>
</cp:coreProperties>
</file>