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9" r:id="rId4"/>
    <p:sldId id="260" r:id="rId5"/>
    <p:sldId id="261" r:id="rId6"/>
    <p:sldId id="269" r:id="rId7"/>
    <p:sldId id="271" r:id="rId8"/>
    <p:sldId id="272" r:id="rId9"/>
    <p:sldId id="273" r:id="rId10"/>
    <p:sldId id="274" r:id="rId11"/>
    <p:sldId id="265" r:id="rId12"/>
    <p:sldId id="264" r:id="rId13"/>
    <p:sldId id="266" r:id="rId14"/>
    <p:sldId id="268" r:id="rId15"/>
    <p:sldId id="267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2021" y="-5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16.01.2025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16.01.2025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16.01.2025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16.01.2025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16.01.2025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16.01.2025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16.01.2025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16.01.2025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2204864"/>
            <a:ext cx="880261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n w="1905"/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«Исчезнувшая деревня</a:t>
            </a:r>
          </a:p>
          <a:p>
            <a:pPr algn="ctr"/>
            <a:r>
              <a:rPr lang="ru-RU" sz="4000" b="1" dirty="0" smtClean="0">
                <a:ln w="1905"/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Малый Башкир и её жители»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470592" y="6149150"/>
            <a:ext cx="16762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Тубинск</a:t>
            </a:r>
            <a:r>
              <a:rPr lang="ru-RU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2023</a:t>
            </a:r>
            <a:endParaRPr lang="ru-RU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587333" y="3861048"/>
            <a:ext cx="429951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Работу выполнила:</a:t>
            </a:r>
          </a:p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Басангова Анна, ученица 9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класса</a:t>
            </a:r>
          </a:p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МБОУ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«Тубинская СОШ» </a:t>
            </a:r>
          </a:p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Руководитель работы:</a:t>
            </a:r>
          </a:p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Колпакова Вера Иннокентьевна,       преподаватель -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организатор ОБЖ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67543" y="151180"/>
            <a:ext cx="8419303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8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МБОУ </a:t>
            </a:r>
            <a:r>
              <a:rPr lang="ru-RU" sz="2800" dirty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«Тубинская </a:t>
            </a:r>
            <a:r>
              <a:rPr lang="ru-RU" sz="28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СОШ»</a:t>
            </a:r>
            <a:endParaRPr lang="ru-RU" sz="2800" dirty="0" smtClean="0"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ru-RU" sz="28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Номинация </a:t>
            </a:r>
            <a:r>
              <a:rPr lang="ru-RU" sz="2800" dirty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- «Научный конвент»</a:t>
            </a:r>
            <a:endParaRPr lang="ru-RU" sz="2800" dirty="0"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ru-RU" sz="2800" dirty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Направление: краеведение</a:t>
            </a:r>
            <a:endParaRPr lang="ru-RU" sz="2800" dirty="0"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ru-RU" sz="2800" dirty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Учебно-исследовательская работа</a:t>
            </a:r>
            <a:endParaRPr lang="ru-RU" sz="2800" dirty="0">
              <a:effectLst/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1000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Жизнь в Малом Башкире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C:\Users\user\Desktop\проект 22\башкир\василенко\фото и документы.  Малый Башкир\IMG_20221103_0007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538803"/>
            <a:ext cx="4278953" cy="3375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user\Desktop\проект 22\башкир\василенко\фото и документы.  Малый Башкир\IMG_20221103_0003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155641" y="3401616"/>
            <a:ext cx="4824536" cy="345638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572000" y="836712"/>
            <a:ext cx="42484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Учащиеся 11класса на велосипедах едут в Кавказскую среднюю школу</a:t>
            </a:r>
            <a:endParaRPr lang="ru-RU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71600" y="4149080"/>
            <a:ext cx="29523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Молодые ребята работают на посевной прицепщиками</a:t>
            </a:r>
            <a:endParaRPr lang="ru-RU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5181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проект 22\башкир\презентация\_DSC0835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7544" y="1844824"/>
            <a:ext cx="4045104" cy="2576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94421" y="4545123"/>
            <a:ext cx="339135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C00000"/>
                </a:solidFill>
              </a:rPr>
              <a:t>Автор исследовательской работы Басангова Анна</a:t>
            </a:r>
            <a:endParaRPr lang="ru-RU" sz="1600" b="1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43607" y="260648"/>
            <a:ext cx="7318198" cy="138499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Вечер-встреча бывших жителей 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деревни Малый Башкир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 в гостиной «Листая памяти страницы…»</a:t>
            </a:r>
            <a:endParaRPr lang="ru-RU" sz="2800" b="1" dirty="0">
              <a:solidFill>
                <a:srgbClr val="C00000"/>
              </a:solidFill>
            </a:endParaRPr>
          </a:p>
        </p:txBody>
      </p:sp>
      <p:pic>
        <p:nvPicPr>
          <p:cNvPr id="6" name="Picture 4" descr="C:\Users\user\Desktop\проект 22\башкир\презентация\_DSC0815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17411" y="2996952"/>
            <a:ext cx="4292430" cy="3096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1474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user\Desktop\проект 22\башкир\презентация\_DSC081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1501" y="2060847"/>
            <a:ext cx="6424717" cy="4283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043608" y="260647"/>
            <a:ext cx="7318198" cy="138499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Вечер-встреча бывших жителей 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деревни Малый Башкир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 в гостиной «Листая памяти страницы…»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587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проект 22\башкир\презентация\DSCN4034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55576" y="1256666"/>
            <a:ext cx="7695368" cy="5085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5536" y="0"/>
            <a:ext cx="8352928" cy="107721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Бывшие жители деревни Малый Башкир</a:t>
            </a:r>
            <a:endParaRPr lang="ru-RU" sz="32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3055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проект 22\башкир\презентация\_DSC0827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93395" y="1268760"/>
            <a:ext cx="7685977" cy="5352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87285" y="188640"/>
            <a:ext cx="6797083" cy="83099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Делится воспоминаниями </a:t>
            </a:r>
            <a:r>
              <a:rPr lang="ru-RU" sz="2400" b="1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Тыльченко</a:t>
            </a:r>
            <a:r>
              <a:rPr lang="ru-RU" sz="2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(Веретенникова) Лариса Васильевна </a:t>
            </a:r>
            <a:endParaRPr lang="ru-RU" sz="24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0290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проект 22\башкир\презентация\DSCN4036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89017" y="1778048"/>
            <a:ext cx="8699609" cy="4895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067944" y="531405"/>
            <a:ext cx="4464496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Фотография на память</a:t>
            </a:r>
            <a:endParaRPr lang="ru-RU" sz="28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7" name="Picture 3" descr="D:\РАБОЧИЙ СТОЛ\РАБОТА\Ежемесячные отчеты за 2022\НОЯБРЬ\клуб и библиотека К мероприятию по Башкиру\Рисунок1.pn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1051072">
            <a:off x="428646" y="264377"/>
            <a:ext cx="2100649" cy="3027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2237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2780928"/>
            <a:ext cx="7128792" cy="70788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Спасибо за внимание</a:t>
            </a:r>
            <a:endParaRPr lang="ru-RU" sz="40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83765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88640"/>
            <a:ext cx="9144000" cy="6832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b="1" dirty="0" smtClean="0">
                <a:solidFill>
                  <a:srgbClr val="C0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Актуальность:</a:t>
            </a:r>
          </a:p>
          <a:p>
            <a:pPr algn="just">
              <a:lnSpc>
                <a:spcPct val="150000"/>
              </a:lnSpc>
            </a:pPr>
            <a:r>
              <a:rPr lang="ru-RU" sz="24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наше </a:t>
            </a:r>
            <a:r>
              <a:rPr lang="ru-RU" sz="24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село Тубинск  расположено </a:t>
            </a:r>
            <a:r>
              <a:rPr lang="ru-RU" sz="24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на юге Краснотуранского района. </a:t>
            </a:r>
            <a:r>
              <a:rPr lang="ru-RU" sz="24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Часто с моей семьёй мы ездим летом отдыхать на речушку Башкирку (</a:t>
            </a:r>
            <a:r>
              <a:rPr lang="ru-RU" sz="24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Джирим</a:t>
            </a:r>
            <a:r>
              <a:rPr lang="ru-RU" sz="24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), а рядом поле и кладбище. Я заинтересовалась, почему кладбище и нет деревни, выяснила, что когда-то здесь жили люди, то есть стояла деревня Малый Башкир. </a:t>
            </a:r>
            <a:r>
              <a:rPr lang="ru-RU" sz="24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Я </a:t>
            </a:r>
            <a:r>
              <a:rPr lang="ru-RU" sz="24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и до этого слышала, что многие жители этой деревни живут в </a:t>
            </a:r>
            <a:r>
              <a:rPr lang="ru-RU" sz="24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Тубинске</a:t>
            </a:r>
            <a:r>
              <a:rPr lang="ru-RU" sz="24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. Здесь работают их потомки, здесь их дома, здесь живут их семьи. А что стало с остальными? </a:t>
            </a:r>
            <a:endParaRPr lang="ru-RU" sz="2400" dirty="0" smtClean="0"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Так и возникла исследовательская работы «Исчезнувшая деревня Малый Башкир и её жители»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5328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332656"/>
            <a:ext cx="8784976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Цель </a:t>
            </a:r>
            <a:r>
              <a:rPr lang="ru-RU" sz="2400" b="1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: изучить</a:t>
            </a:r>
            <a:r>
              <a:rPr lang="ru-RU" sz="2400" b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 историю исчезнувшей  </a:t>
            </a:r>
            <a:r>
              <a:rPr lang="ru-RU" sz="2400" b="1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деревни</a:t>
            </a:r>
          </a:p>
          <a:p>
            <a:pPr algn="ctr"/>
            <a:r>
              <a:rPr lang="ru-RU" sz="2400" b="1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Малый </a:t>
            </a:r>
            <a:r>
              <a:rPr lang="ru-RU" sz="2400" b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Башкир </a:t>
            </a:r>
            <a:endParaRPr lang="ru-RU" sz="2400" b="1" dirty="0" smtClean="0"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r>
              <a:rPr lang="ru-RU" sz="2400" b="1" dirty="0">
                <a:solidFill>
                  <a:srgbClr val="C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</a:t>
            </a:r>
            <a:r>
              <a:rPr lang="ru-RU" sz="2400" b="1" dirty="0" smtClean="0">
                <a:solidFill>
                  <a:srgbClr val="C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   Задачи:</a:t>
            </a:r>
          </a:p>
          <a:p>
            <a:pPr marL="342900" lvl="0" indent="-342900">
              <a:buFont typeface="Wingdings" pitchFamily="2" charset="2"/>
              <a:buChar char="Ø"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Найти с помощью интернет ресурсов  и изучить информацию об исчезнувшей деревне Малый Башкир и её жителях.</a:t>
            </a:r>
          </a:p>
          <a:p>
            <a:pPr marL="342900" lvl="0" indent="-342900">
              <a:buFont typeface="Wingdings" pitchFamily="2" charset="2"/>
              <a:buChar char="Ø"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Узнать когда появилась эта деревня и как долго она просуществовала,   как  выглядела,  чем  занимались жители деревни.	</a:t>
            </a:r>
          </a:p>
          <a:p>
            <a:pPr marL="342900" lvl="0" indent="-342900">
              <a:buFont typeface="Wingdings" pitchFamily="2" charset="2"/>
              <a:buChar char="Ø"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Выяснить причины исчезновения деревни.</a:t>
            </a:r>
          </a:p>
          <a:p>
            <a:pPr marL="342900" lvl="0" indent="-342900">
              <a:buFont typeface="Wingdings" pitchFamily="2" charset="2"/>
              <a:buChar char="Ø"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Встретиться с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бывшими жителями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этой деревни.</a:t>
            </a:r>
          </a:p>
          <a:p>
            <a:pPr marL="342900" lvl="0" indent="-342900">
              <a:buFont typeface="Wingdings" pitchFamily="2" charset="2"/>
              <a:buChar char="Ø"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Обобщить собранный материал. Подготовить фото и иллюстрационный материал для оформления работы.</a:t>
            </a:r>
          </a:p>
          <a:p>
            <a:pPr marL="342900" lvl="0" indent="-342900">
              <a:buFont typeface="Wingdings" pitchFamily="2" charset="2"/>
              <a:buChar char="Ø"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С помощью работников Тубинского дома культуры и Тубинской сельской библиотеки провести встречу бывших жителей деревни Малый Башкир и их потомков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5821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16632"/>
            <a:ext cx="9144000" cy="6959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400" b="1" dirty="0">
                <a:solidFill>
                  <a:srgbClr val="C0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Гипотеза:</a:t>
            </a:r>
            <a:r>
              <a:rPr lang="ru-RU" sz="2400" dirty="0">
                <a:solidFill>
                  <a:srgbClr val="C0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я предположила, что благоприятный резко – континентальный климат данного места позволил заниматься земледелием и скотоводством, поэтому здесь поселились люди. </a:t>
            </a:r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ru-RU" sz="2400" b="1" dirty="0" smtClean="0">
                <a:solidFill>
                  <a:srgbClr val="C0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Объект </a:t>
            </a:r>
            <a:r>
              <a:rPr lang="ru-RU" sz="2400" b="1" dirty="0">
                <a:solidFill>
                  <a:srgbClr val="C0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исследования</a:t>
            </a:r>
            <a:r>
              <a:rPr lang="ru-RU" sz="2400" dirty="0">
                <a:solidFill>
                  <a:srgbClr val="C0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: </a:t>
            </a:r>
            <a:r>
              <a:rPr lang="ru-RU" sz="2400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исчезнувшая  деревня Малый Башкир. </a:t>
            </a:r>
            <a:endParaRPr lang="ru-RU" sz="2400" dirty="0" smtClean="0"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ru-RU" sz="2400" b="1" dirty="0">
                <a:solidFill>
                  <a:srgbClr val="C0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Предмет исследования:</a:t>
            </a:r>
            <a:r>
              <a:rPr lang="ru-RU" sz="2400" dirty="0">
                <a:solidFill>
                  <a:srgbClr val="C0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</a:t>
            </a:r>
            <a:r>
              <a:rPr lang="ru-RU" sz="24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история и географическое местоположение исчезнувшей деревни. </a:t>
            </a:r>
            <a:endParaRPr lang="ru-RU" sz="2400" dirty="0"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ru-RU" sz="2400" b="1" dirty="0">
                <a:solidFill>
                  <a:srgbClr val="C0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Научная новизна</a:t>
            </a:r>
            <a:r>
              <a:rPr lang="ru-RU" sz="2400" dirty="0">
                <a:solidFill>
                  <a:srgbClr val="C0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исследования заключается в том, что своей работой я постараюсь систематизировать данные исследований об исчезнувшем населенном пункте и о людях, которые там проживали.</a:t>
            </a:r>
          </a:p>
        </p:txBody>
      </p:sp>
    </p:spTree>
    <p:extLst>
      <p:ext uri="{BB962C8B-B14F-4D97-AF65-F5344CB8AC3E}">
        <p14:creationId xmlns:p14="http://schemas.microsoft.com/office/powerpoint/2010/main" val="3441681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4955" y="548680"/>
            <a:ext cx="8352928" cy="667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ru-RU" sz="2400" b="1" dirty="0">
                <a:solidFill>
                  <a:srgbClr val="C00000"/>
                </a:solidFill>
                <a:latin typeface="+mj-lt"/>
                <a:ea typeface="Calibri"/>
                <a:cs typeface="Times New Roman" pitchFamily="18" charset="0"/>
              </a:rPr>
              <a:t>Методы исследования: </a:t>
            </a:r>
            <a:endParaRPr lang="ru-RU" sz="2400" dirty="0">
              <a:solidFill>
                <a:srgbClr val="C00000"/>
              </a:solidFill>
              <a:latin typeface="+mj-lt"/>
              <a:ea typeface="Calibri"/>
              <a:cs typeface="Times New Roman" pitchFamily="18" charset="0"/>
            </a:endParaRPr>
          </a:p>
          <a:p>
            <a:pPr marL="457200" lvl="0" indent="-457200">
              <a:lnSpc>
                <a:spcPct val="150000"/>
              </a:lnSpc>
              <a:buFont typeface="+mj-lt"/>
              <a:buAutoNum type="arabicPeriod"/>
            </a:pPr>
            <a:r>
              <a:rPr lang="ru-RU" sz="2400" dirty="0">
                <a:latin typeface="+mj-lt"/>
                <a:cs typeface="Times New Roman" pitchFamily="18" charset="0"/>
              </a:rPr>
              <a:t>Изучение краеведческих документов.</a:t>
            </a:r>
          </a:p>
          <a:p>
            <a:pPr marL="457200" lvl="0" indent="-457200">
              <a:lnSpc>
                <a:spcPct val="150000"/>
              </a:lnSpc>
              <a:buFont typeface="+mj-lt"/>
              <a:buAutoNum type="arabicPeriod"/>
            </a:pPr>
            <a:r>
              <a:rPr lang="ru-RU" sz="2400" dirty="0">
                <a:latin typeface="+mj-lt"/>
                <a:cs typeface="Times New Roman" pitchFamily="18" charset="0"/>
              </a:rPr>
              <a:t>Интервью  с бывшими жителями и запись воспоминаний.</a:t>
            </a:r>
          </a:p>
          <a:p>
            <a:pPr marL="457200" lvl="0" indent="-457200">
              <a:lnSpc>
                <a:spcPct val="150000"/>
              </a:lnSpc>
              <a:buFont typeface="+mj-lt"/>
              <a:buAutoNum type="arabicPeriod"/>
            </a:pPr>
            <a:r>
              <a:rPr lang="ru-RU" sz="2400" dirty="0">
                <a:latin typeface="+mj-lt"/>
                <a:cs typeface="Times New Roman" pitchFamily="18" charset="0"/>
              </a:rPr>
              <a:t>Сбор фотографий  бывших жителей деревни Малый Башкир.</a:t>
            </a:r>
          </a:p>
          <a:p>
            <a:pPr lvl="0">
              <a:lnSpc>
                <a:spcPct val="150000"/>
              </a:lnSpc>
            </a:pPr>
            <a:endParaRPr lang="ru-RU" sz="2400" dirty="0" smtClean="0">
              <a:solidFill>
                <a:prstClr val="black"/>
              </a:solidFill>
              <a:latin typeface="+mj-lt"/>
              <a:ea typeface="Calibri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400" b="1" dirty="0">
                <a:solidFill>
                  <a:srgbClr val="C00000"/>
                </a:solidFill>
                <a:latin typeface="+mj-lt"/>
                <a:ea typeface="Calibri"/>
                <a:cs typeface="Times New Roman" pitchFamily="18" charset="0"/>
              </a:rPr>
              <a:t>Источники информации:</a:t>
            </a:r>
            <a:r>
              <a:rPr lang="ru-RU" sz="2400" dirty="0">
                <a:solidFill>
                  <a:srgbClr val="C00000"/>
                </a:solidFill>
                <a:latin typeface="+mj-lt"/>
                <a:ea typeface="Calibri"/>
                <a:cs typeface="Times New Roman" pitchFamily="18" charset="0"/>
              </a:rPr>
              <a:t> </a:t>
            </a:r>
            <a:r>
              <a:rPr lang="ru-RU" sz="2400" dirty="0">
                <a:latin typeface="+mj-lt"/>
                <a:cs typeface="Times New Roman" pitchFamily="18" charset="0"/>
              </a:rPr>
              <a:t>воспоминания и рассказы бывших жителей исчезнувшей деревни, фотодокументальный краеведческий фонд Тубинской сельской библиотеки, интернет ресурсы.</a:t>
            </a:r>
          </a:p>
          <a:p>
            <a:pPr lvl="0">
              <a:lnSpc>
                <a:spcPct val="150000"/>
              </a:lnSpc>
            </a:pPr>
            <a:endParaRPr lang="ru-RU" sz="2400" dirty="0">
              <a:solidFill>
                <a:prstClr val="black"/>
              </a:solidFill>
              <a:latin typeface="Franklin Gothic Medium"/>
            </a:endParaRPr>
          </a:p>
        </p:txBody>
      </p:sp>
    </p:spTree>
    <p:extLst>
      <p:ext uri="{BB962C8B-B14F-4D97-AF65-F5344CB8AC3E}">
        <p14:creationId xmlns:p14="http://schemas.microsoft.com/office/powerpoint/2010/main" val="2257577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0"/>
            <a:ext cx="8784976" cy="64781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endParaRPr lang="ru-RU" sz="2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sz="2800" b="1" dirty="0" smtClean="0">
                <a:solidFill>
                  <a:srgbClr val="C00000"/>
                </a:solidFill>
                <a:latin typeface="+mj-lt"/>
                <a:cs typeface="Times New Roman" pitchFamily="18" charset="0"/>
              </a:rPr>
              <a:t>Практическая </a:t>
            </a:r>
            <a:r>
              <a:rPr lang="ru-RU" sz="2800" b="1" dirty="0">
                <a:solidFill>
                  <a:srgbClr val="C00000"/>
                </a:solidFill>
                <a:latin typeface="+mj-lt"/>
                <a:cs typeface="Times New Roman" pitchFamily="18" charset="0"/>
              </a:rPr>
              <a:t>значимость</a:t>
            </a:r>
            <a:r>
              <a:rPr lang="ru-RU" sz="2800" dirty="0">
                <a:solidFill>
                  <a:srgbClr val="C00000"/>
                </a:solidFill>
                <a:latin typeface="+mj-lt"/>
                <a:cs typeface="Times New Roman" pitchFamily="18" charset="0"/>
              </a:rPr>
              <a:t> </a:t>
            </a:r>
            <a:r>
              <a:rPr lang="ru-RU" sz="2800" dirty="0">
                <a:latin typeface="+mj-lt"/>
                <a:cs typeface="Times New Roman" pitchFamily="18" charset="0"/>
              </a:rPr>
              <a:t>моей работы заключается в том, что результаты исследования расширят представления об исчезнувшей деревне Малый Башкир, о быте, укладе жизни ее жителей. Работа пополнит школьную коллекцию исследовательских работ, фотодокументальный краеведческий фонд Тубинской сельской библиотеки, собранный материал будет использован на вечере-встрече бывших жителей деревни Малый Башкир.</a:t>
            </a:r>
          </a:p>
        </p:txBody>
      </p:sp>
    </p:spTree>
    <p:extLst>
      <p:ext uri="{BB962C8B-B14F-4D97-AF65-F5344CB8AC3E}">
        <p14:creationId xmlns:p14="http://schemas.microsoft.com/office/powerpoint/2010/main" val="2902498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8964488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+mj-lt"/>
                <a:ea typeface="Calibri"/>
                <a:cs typeface="Arial" panose="020B0604020202020204" pitchFamily="34" charset="0"/>
              </a:rPr>
              <a:t>За первые десятилетия на эти земли устремился поток переселенцев из старожильческих мест Сибири, а в XIX - начале XX вв. – из европейских губерний: Вологодской, Нижегородской, Киевской, Могилевской. </a:t>
            </a:r>
            <a:endParaRPr lang="ru-RU" sz="2400" dirty="0">
              <a:latin typeface="+mj-lt"/>
              <a:ea typeface="Calibri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+mj-lt"/>
                <a:ea typeface="Calibri"/>
                <a:cs typeface="Arial" panose="020B0604020202020204" pitchFamily="34" charset="0"/>
              </a:rPr>
              <a:t>И по нашим исследованиям документы </a:t>
            </a:r>
            <a:r>
              <a:rPr lang="ru-RU" sz="2400" dirty="0" smtClean="0">
                <a:solidFill>
                  <a:srgbClr val="000000"/>
                </a:solidFill>
                <a:latin typeface="+mj-lt"/>
                <a:ea typeface="Calibri"/>
                <a:cs typeface="Arial" panose="020B0604020202020204" pitchFamily="34" charset="0"/>
              </a:rPr>
              <a:t>(прилагаются), </a:t>
            </a:r>
            <a:r>
              <a:rPr lang="ru-RU" sz="2400" dirty="0">
                <a:solidFill>
                  <a:srgbClr val="000000"/>
                </a:solidFill>
                <a:latin typeface="+mj-lt"/>
                <a:ea typeface="Calibri"/>
                <a:cs typeface="Arial" panose="020B0604020202020204" pitchFamily="34" charset="0"/>
              </a:rPr>
              <a:t>жители выходцы Могилевской, Херсонской областей.</a:t>
            </a:r>
            <a:endParaRPr lang="ru-RU" sz="2400" dirty="0">
              <a:latin typeface="+mj-lt"/>
              <a:ea typeface="Calibri"/>
              <a:cs typeface="Arial" panose="020B0604020202020204" pitchFamily="34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+mj-lt"/>
                <a:ea typeface="Calibri"/>
                <a:cs typeface="Arial" panose="020B0604020202020204" pitchFamily="34" charset="0"/>
              </a:rPr>
              <a:t>Деревня </a:t>
            </a:r>
            <a:r>
              <a:rPr lang="ru-RU" sz="2400" dirty="0">
                <a:solidFill>
                  <a:srgbClr val="000000"/>
                </a:solidFill>
                <a:latin typeface="+mj-lt"/>
                <a:ea typeface="Calibri"/>
                <a:cs typeface="Arial" panose="020B0604020202020204" pitchFamily="34" charset="0"/>
              </a:rPr>
              <a:t>Малый Башкир основалась примерно в период с 1900 по 1910 год, первыми жителями были семьи Карпенко, Василенко, Алексеенко, </a:t>
            </a:r>
            <a:r>
              <a:rPr lang="ru-RU" sz="2400" dirty="0" err="1">
                <a:solidFill>
                  <a:srgbClr val="000000"/>
                </a:solidFill>
                <a:latin typeface="+mj-lt"/>
                <a:ea typeface="Calibri"/>
                <a:cs typeface="Arial" panose="020B0604020202020204" pitchFamily="34" charset="0"/>
              </a:rPr>
              <a:t>Овчинниковых</a:t>
            </a:r>
            <a:r>
              <a:rPr lang="ru-RU" sz="2400" dirty="0">
                <a:solidFill>
                  <a:srgbClr val="000000"/>
                </a:solidFill>
                <a:latin typeface="+mj-lt"/>
                <a:ea typeface="Calibri"/>
                <a:cs typeface="Arial" panose="020B0604020202020204" pitchFamily="34" charset="0"/>
              </a:rPr>
              <a:t>, </a:t>
            </a:r>
            <a:r>
              <a:rPr lang="ru-RU" sz="2400" dirty="0" err="1">
                <a:solidFill>
                  <a:srgbClr val="000000"/>
                </a:solidFill>
                <a:latin typeface="+mj-lt"/>
                <a:ea typeface="Calibri"/>
                <a:cs typeface="Arial" panose="020B0604020202020204" pitchFamily="34" charset="0"/>
              </a:rPr>
              <a:t>Луцик</a:t>
            </a:r>
            <a:r>
              <a:rPr lang="ru-RU" sz="2400" dirty="0">
                <a:solidFill>
                  <a:srgbClr val="000000"/>
                </a:solidFill>
                <a:latin typeface="+mj-lt"/>
                <a:ea typeface="Calibri"/>
                <a:cs typeface="Arial" panose="020B0604020202020204" pitchFamily="34" charset="0"/>
              </a:rPr>
              <a:t>, </a:t>
            </a:r>
            <a:r>
              <a:rPr lang="ru-RU" sz="2400" dirty="0" err="1">
                <a:solidFill>
                  <a:srgbClr val="000000"/>
                </a:solidFill>
                <a:latin typeface="+mj-lt"/>
                <a:ea typeface="Calibri"/>
                <a:cs typeface="Arial" panose="020B0604020202020204" pitchFamily="34" charset="0"/>
              </a:rPr>
              <a:t>Живановых</a:t>
            </a:r>
            <a:r>
              <a:rPr lang="ru-RU" sz="2400" dirty="0">
                <a:solidFill>
                  <a:srgbClr val="000000"/>
                </a:solidFill>
                <a:latin typeface="+mj-lt"/>
                <a:ea typeface="Calibri"/>
                <a:cs typeface="Arial" panose="020B0604020202020204" pitchFamily="34" charset="0"/>
              </a:rPr>
              <a:t>, Веретенниковых, </a:t>
            </a:r>
            <a:r>
              <a:rPr lang="ru-RU" sz="2400" dirty="0" err="1">
                <a:solidFill>
                  <a:srgbClr val="000000"/>
                </a:solidFill>
                <a:latin typeface="+mj-lt"/>
                <a:ea typeface="Calibri"/>
                <a:cs typeface="Arial" panose="020B0604020202020204" pitchFamily="34" charset="0"/>
              </a:rPr>
              <a:t>Зарубенко</a:t>
            </a:r>
            <a:r>
              <a:rPr lang="ru-RU" sz="2400" dirty="0">
                <a:solidFill>
                  <a:srgbClr val="000000"/>
                </a:solidFill>
                <a:latin typeface="+mj-lt"/>
                <a:ea typeface="Calibri"/>
                <a:cs typeface="Arial" panose="020B0604020202020204" pitchFamily="34" charset="0"/>
              </a:rPr>
              <a:t>, </a:t>
            </a:r>
            <a:r>
              <a:rPr lang="ru-RU" sz="2400" dirty="0" err="1">
                <a:solidFill>
                  <a:srgbClr val="000000"/>
                </a:solidFill>
                <a:latin typeface="+mj-lt"/>
                <a:ea typeface="Calibri"/>
                <a:cs typeface="Arial" panose="020B0604020202020204" pitchFamily="34" charset="0"/>
              </a:rPr>
              <a:t>Типцовых</a:t>
            </a:r>
            <a:r>
              <a:rPr lang="ru-RU" sz="2400" dirty="0">
                <a:solidFill>
                  <a:srgbClr val="000000"/>
                </a:solidFill>
                <a:latin typeface="+mj-lt"/>
                <a:ea typeface="Calibri"/>
                <a:cs typeface="Arial" panose="020B0604020202020204" pitchFamily="34" charset="0"/>
              </a:rPr>
              <a:t>, </a:t>
            </a:r>
            <a:r>
              <a:rPr lang="ru-RU" sz="2400" dirty="0" err="1">
                <a:solidFill>
                  <a:srgbClr val="000000"/>
                </a:solidFill>
                <a:latin typeface="+mj-lt"/>
                <a:ea typeface="Calibri"/>
                <a:cs typeface="Arial" panose="020B0604020202020204" pitchFamily="34" charset="0"/>
              </a:rPr>
              <a:t>Камышных</a:t>
            </a:r>
            <a:r>
              <a:rPr lang="ru-RU" sz="2400" dirty="0">
                <a:solidFill>
                  <a:srgbClr val="000000"/>
                </a:solidFill>
                <a:latin typeface="+mj-lt"/>
                <a:ea typeface="Calibri"/>
                <a:cs typeface="Arial" panose="020B0604020202020204" pitchFamily="34" charset="0"/>
              </a:rPr>
              <a:t>, </a:t>
            </a:r>
            <a:r>
              <a:rPr lang="ru-RU" sz="2400" dirty="0" err="1">
                <a:solidFill>
                  <a:srgbClr val="000000"/>
                </a:solidFill>
                <a:latin typeface="+mj-lt"/>
                <a:ea typeface="Calibri"/>
                <a:cs typeface="Arial" panose="020B0604020202020204" pitchFamily="34" charset="0"/>
              </a:rPr>
              <a:t>Левенок</a:t>
            </a:r>
            <a:r>
              <a:rPr lang="ru-RU" sz="2400" dirty="0">
                <a:solidFill>
                  <a:srgbClr val="000000"/>
                </a:solidFill>
                <a:latin typeface="+mj-lt"/>
                <a:ea typeface="Calibri"/>
                <a:cs typeface="Arial" panose="020B0604020202020204" pitchFamily="34" charset="0"/>
              </a:rPr>
              <a:t>. Малый Башкир быстро разрастался, так как семьи все были многодетными, по пять – шесть, а то и больше </a:t>
            </a:r>
            <a:r>
              <a:rPr lang="ru-RU" sz="2400" dirty="0" smtClean="0">
                <a:solidFill>
                  <a:srgbClr val="000000"/>
                </a:solidFill>
                <a:latin typeface="+mj-lt"/>
                <a:ea typeface="Calibri"/>
                <a:cs typeface="Arial" panose="020B0604020202020204" pitchFamily="34" charset="0"/>
              </a:rPr>
              <a:t>детей</a:t>
            </a:r>
            <a:r>
              <a:rPr lang="ru-RU" sz="2400" dirty="0">
                <a:solidFill>
                  <a:srgbClr val="000000"/>
                </a:solidFill>
                <a:latin typeface="+mj-lt"/>
                <a:ea typeface="Calibri"/>
                <a:cs typeface="Arial" panose="020B0604020202020204" pitchFamily="34" charset="0"/>
              </a:rPr>
              <a:t>.</a:t>
            </a:r>
            <a:endParaRPr lang="ru-RU" sz="2400" dirty="0">
              <a:effectLst/>
              <a:latin typeface="+mj-lt"/>
              <a:ea typeface="Calibri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6514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проект 22\башкир\IMG_20221009_145506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548681"/>
            <a:ext cx="9228431" cy="6502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-84431" y="65600"/>
            <a:ext cx="9228431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Участники Великой Отечественной войны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292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user\Desktop\проект 22\башкир\дарья ивановна\IMG-20221026-WA0032 (1).jp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849" y="593304"/>
            <a:ext cx="9073144" cy="626469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7849" y="0"/>
            <a:ext cx="9076151" cy="89255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Начальная школа Малый Башкир</a:t>
            </a:r>
          </a:p>
          <a:p>
            <a:pPr algn="ctr"/>
            <a:endParaRPr lang="ru-RU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6772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817</TotalTime>
  <Words>470</Words>
  <Application>Microsoft Office PowerPoint</Application>
  <PresentationFormat>Экран (4:3)</PresentationFormat>
  <Paragraphs>55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Пользователь</cp:lastModifiedBy>
  <cp:revision>34</cp:revision>
  <dcterms:created xsi:type="dcterms:W3CDTF">2022-11-18T01:36:04Z</dcterms:created>
  <dcterms:modified xsi:type="dcterms:W3CDTF">2025-01-16T03:41:08Z</dcterms:modified>
</cp:coreProperties>
</file>