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26"/>
  </p:notesMasterIdLst>
  <p:sldIdLst>
    <p:sldId id="256" r:id="rId3"/>
    <p:sldId id="257" r:id="rId4"/>
    <p:sldId id="259" r:id="rId5"/>
    <p:sldId id="260" r:id="rId6"/>
    <p:sldId id="261" r:id="rId7"/>
    <p:sldId id="269" r:id="rId8"/>
    <p:sldId id="267" r:id="rId9"/>
    <p:sldId id="277" r:id="rId10"/>
    <p:sldId id="279" r:id="rId11"/>
    <p:sldId id="276" r:id="rId12"/>
    <p:sldId id="273" r:id="rId13"/>
    <p:sldId id="281" r:id="rId14"/>
    <p:sldId id="274" r:id="rId15"/>
    <p:sldId id="275" r:id="rId16"/>
    <p:sldId id="278" r:id="rId17"/>
    <p:sldId id="286" r:id="rId18"/>
    <p:sldId id="282" r:id="rId19"/>
    <p:sldId id="283" r:id="rId20"/>
    <p:sldId id="285" r:id="rId21"/>
    <p:sldId id="284" r:id="rId22"/>
    <p:sldId id="271" r:id="rId23"/>
    <p:sldId id="272" r:id="rId24"/>
    <p:sldId id="27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8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FBDE8-5702-4BDA-B419-4134E6808F3D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DB9CA-96B1-4558-9D5F-AB33C5409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785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DB9CA-96B1-4558-9D5F-AB33C5409F6A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262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1\Desktop\0_c934d_4399453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0"/>
            <a:ext cx="1901825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D7C0E-E55A-487E-AB68-923601C799D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185EC-5CCB-48CF-8E52-4AB4C6684E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10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9529B-87B8-4468-AEDD-1628C01DCD4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C88DB-5A17-42EF-BD12-AE46F954C68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871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AB3F2-4CE7-4973-9609-66BAABBA08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24E89-7734-4080-A589-982BC62C77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287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34172-7497-49A5-B7E5-390BE2D4E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3BAAE-62CF-4922-AF50-C274841576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373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AED9D-A4CC-4AD1-B864-0B340FCA095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44C20-CDA2-4C7E-A850-DCC47B50BD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59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B0019-C879-4D39-BF56-FB41A69270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94775-BE32-46D5-AE12-C351EA6E94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7497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8D47D-35B1-4EA3-8060-9991FE8CD2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266BB-09D3-487B-8DC4-F59B325E395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637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3F1D2-746A-4858-AC67-5873E5FA452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B0043-A644-45CE-87D5-CA3834C50C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825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233D0-EE5C-4D4F-9F0B-FE20CA80AF2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119B-BBAC-413F-8234-B0EC2711D49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308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3E1F8-7211-4390-B770-F59F46551C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76BCF-159B-4CE9-B0D5-C94400EA37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532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032E3-B73D-48BD-9346-6E709CA710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4C7D7-BF25-4CC4-8893-2B7DD0A4A8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389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13EDC0-F975-49BB-9C5C-7A281B991E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B2676F-33B4-44DD-A328-78D7B8BB4F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817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60848"/>
            <a:ext cx="9174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«Исчезнувшая деревня</a:t>
            </a:r>
          </a:p>
          <a:p>
            <a:pPr algn="ctr"/>
            <a:r>
              <a:rPr lang="ru-RU" sz="3600" b="1" dirty="0" err="1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Метихово</a:t>
            </a:r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 и её жители»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88640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j-lt"/>
                <a:cs typeface="Times New Roman" pitchFamily="18" charset="0"/>
              </a:rPr>
              <a:t>X</a:t>
            </a:r>
            <a:r>
              <a:rPr lang="ru-RU" dirty="0" smtClean="0">
                <a:latin typeface="+mj-lt"/>
                <a:cs typeface="Times New Roman" pitchFamily="18" charset="0"/>
              </a:rPr>
              <a:t>Х</a:t>
            </a:r>
            <a:r>
              <a:rPr lang="en-US" dirty="0" smtClean="0">
                <a:latin typeface="+mj-lt"/>
                <a:cs typeface="Times New Roman" pitchFamily="18" charset="0"/>
              </a:rPr>
              <a:t>I</a:t>
            </a:r>
            <a:r>
              <a:rPr lang="ru-RU" dirty="0" smtClean="0">
                <a:latin typeface="+mj-lt"/>
                <a:cs typeface="Times New Roman" pitchFamily="18" charset="0"/>
              </a:rPr>
              <a:t> </a:t>
            </a:r>
            <a:r>
              <a:rPr lang="ru-RU" dirty="0">
                <a:latin typeface="+mj-lt"/>
                <a:cs typeface="Times New Roman" pitchFamily="18" charset="0"/>
              </a:rPr>
              <a:t>районные историко-краеведческие</a:t>
            </a:r>
          </a:p>
          <a:p>
            <a:pPr algn="ctr"/>
            <a:r>
              <a:rPr lang="ru-RU" dirty="0">
                <a:latin typeface="+mj-lt"/>
                <a:cs typeface="Times New Roman" pitchFamily="18" charset="0"/>
              </a:rPr>
              <a:t> «</a:t>
            </a:r>
            <a:r>
              <a:rPr lang="ru-RU" dirty="0" err="1">
                <a:latin typeface="+mj-lt"/>
                <a:cs typeface="Times New Roman" pitchFamily="18" charset="0"/>
              </a:rPr>
              <a:t>Дёминские</a:t>
            </a:r>
            <a:r>
              <a:rPr lang="ru-RU" dirty="0">
                <a:latin typeface="+mj-lt"/>
                <a:cs typeface="Times New Roman" pitchFamily="18" charset="0"/>
              </a:rPr>
              <a:t> чтения</a:t>
            </a:r>
            <a:r>
              <a:rPr lang="ru-RU" dirty="0" smtClean="0">
                <a:latin typeface="+mj-lt"/>
                <a:cs typeface="Times New Roman" pitchFamily="18" charset="0"/>
              </a:rPr>
              <a:t>»</a:t>
            </a:r>
            <a:endParaRPr lang="ru-RU" sz="800" dirty="0">
              <a:latin typeface="+mj-lt"/>
              <a:cs typeface="Times New Roman" pitchFamily="18" charset="0"/>
            </a:endParaRPr>
          </a:p>
          <a:p>
            <a:pPr algn="ctr"/>
            <a:r>
              <a:rPr lang="ru-RU" dirty="0">
                <a:latin typeface="+mj-lt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>
                <a:latin typeface="+mj-lt"/>
                <a:cs typeface="Times New Roman" pitchFamily="18" charset="0"/>
              </a:rPr>
              <a:t>Номинация:</a:t>
            </a:r>
          </a:p>
          <a:p>
            <a:pPr algn="ctr"/>
            <a:r>
              <a:rPr lang="ru-RU" dirty="0">
                <a:latin typeface="+mj-lt"/>
                <a:cs typeface="Times New Roman" pitchFamily="18" charset="0"/>
              </a:rPr>
              <a:t>«Локальная </a:t>
            </a:r>
            <a:r>
              <a:rPr lang="ru-RU" dirty="0" smtClean="0">
                <a:latin typeface="+mj-lt"/>
                <a:cs typeface="Times New Roman" pitchFamily="18" charset="0"/>
              </a:rPr>
              <a:t>история»</a:t>
            </a:r>
          </a:p>
          <a:p>
            <a:pPr algn="ctr"/>
            <a:r>
              <a:rPr lang="ru-RU" dirty="0" smtClean="0">
                <a:latin typeface="+mj-lt"/>
                <a:cs typeface="Times New Roman" pitchFamily="18" charset="0"/>
              </a:rPr>
              <a:t> (</a:t>
            </a:r>
            <a:r>
              <a:rPr lang="ru-RU" dirty="0">
                <a:latin typeface="+mj-lt"/>
                <a:cs typeface="Times New Roman" pitchFamily="18" charset="0"/>
              </a:rPr>
              <a:t>история  затопленных и исчезнувших сёл</a:t>
            </a:r>
          </a:p>
          <a:p>
            <a:pPr algn="ctr"/>
            <a:r>
              <a:rPr lang="ru-RU" dirty="0" smtClean="0">
                <a:latin typeface="+mj-lt"/>
                <a:cs typeface="Times New Roman" pitchFamily="18" charset="0"/>
              </a:rPr>
              <a:t>и деревень Краснотуранского района)</a:t>
            </a:r>
            <a:endParaRPr lang="ru-RU" dirty="0">
              <a:latin typeface="+mj-lt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0502" y="6149150"/>
            <a:ext cx="1636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+mj-lt"/>
              </a:rPr>
              <a:t>Тубинск</a:t>
            </a:r>
            <a:r>
              <a:rPr lang="ru-RU" dirty="0">
                <a:solidFill>
                  <a:prstClr val="black"/>
                </a:solidFill>
                <a:latin typeface="+mj-lt"/>
              </a:rPr>
              <a:t>, </a:t>
            </a:r>
            <a:r>
              <a:rPr lang="ru-RU" dirty="0" smtClean="0">
                <a:solidFill>
                  <a:prstClr val="black"/>
                </a:solidFill>
                <a:latin typeface="+mj-lt"/>
              </a:rPr>
              <a:t>2024</a:t>
            </a:r>
            <a:endParaRPr lang="ru-RU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14847" y="333846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+mj-lt"/>
                <a:cs typeface="Times New Roman" pitchFamily="18" charset="0"/>
              </a:rPr>
              <a:t>Работу выполнила:</a:t>
            </a:r>
          </a:p>
          <a:p>
            <a:r>
              <a:rPr lang="ru-RU" dirty="0" smtClean="0">
                <a:latin typeface="+mj-lt"/>
                <a:cs typeface="Times New Roman" pitchFamily="18" charset="0"/>
              </a:rPr>
              <a:t>Гришкина Наталья, </a:t>
            </a:r>
            <a:r>
              <a:rPr lang="ru-RU" dirty="0">
                <a:latin typeface="+mj-lt"/>
                <a:cs typeface="Times New Roman" pitchFamily="18" charset="0"/>
              </a:rPr>
              <a:t>ученица </a:t>
            </a:r>
            <a:r>
              <a:rPr lang="ru-RU" dirty="0" smtClean="0">
                <a:latin typeface="+mj-lt"/>
                <a:cs typeface="Times New Roman" pitchFamily="18" charset="0"/>
              </a:rPr>
              <a:t>10 класса</a:t>
            </a:r>
          </a:p>
          <a:p>
            <a:r>
              <a:rPr lang="ru-RU" dirty="0" smtClean="0">
                <a:latin typeface="+mj-lt"/>
                <a:cs typeface="Times New Roman" pitchFamily="18" charset="0"/>
              </a:rPr>
              <a:t>МБОУ </a:t>
            </a:r>
            <a:r>
              <a:rPr lang="ru-RU" dirty="0">
                <a:latin typeface="+mj-lt"/>
                <a:cs typeface="Times New Roman" pitchFamily="18" charset="0"/>
              </a:rPr>
              <a:t>«Тубинская СОШ» </a:t>
            </a:r>
          </a:p>
          <a:p>
            <a:r>
              <a:rPr lang="ru-RU" dirty="0">
                <a:latin typeface="+mj-lt"/>
                <a:cs typeface="Times New Roman" pitchFamily="18" charset="0"/>
              </a:rPr>
              <a:t>Руководитель работы:</a:t>
            </a:r>
          </a:p>
          <a:p>
            <a:r>
              <a:rPr lang="ru-RU" dirty="0">
                <a:latin typeface="+mj-lt"/>
                <a:cs typeface="Times New Roman" pitchFamily="18" charset="0"/>
              </a:rPr>
              <a:t>Колпакова Вера Иннокентьевна,       преподаватель - </a:t>
            </a:r>
            <a:r>
              <a:rPr lang="ru-RU" dirty="0" smtClean="0">
                <a:latin typeface="+mj-lt"/>
                <a:cs typeface="Times New Roman" pitchFamily="18" charset="0"/>
              </a:rPr>
              <a:t>организатор ОБЖ</a:t>
            </a:r>
          </a:p>
        </p:txBody>
      </p:sp>
    </p:spTree>
    <p:extLst>
      <p:ext uri="{BB962C8B-B14F-4D97-AF65-F5344CB8AC3E}">
        <p14:creationId xmlns:p14="http://schemas.microsoft.com/office/powerpoint/2010/main" val="179100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istoka.ru/images/00fbc49f2d1d0d7145a78944c567424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04922"/>
            <a:ext cx="5972852" cy="40181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971600" y="5301208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+mj-lt"/>
                <a:ea typeface="Times New Roman"/>
              </a:rPr>
              <a:t> Церковь </a:t>
            </a:r>
            <a:r>
              <a:rPr lang="ru-RU" sz="2400" b="1" dirty="0">
                <a:latin typeface="+mj-lt"/>
                <a:ea typeface="Times New Roman"/>
              </a:rPr>
              <a:t>в д. </a:t>
            </a:r>
            <a:r>
              <a:rPr lang="ru-RU" sz="2400" b="1" dirty="0" err="1" smtClean="0">
                <a:latin typeface="+mj-lt"/>
                <a:ea typeface="Times New Roman"/>
              </a:rPr>
              <a:t>Метихово</a:t>
            </a:r>
            <a:r>
              <a:rPr lang="ru-RU" sz="2400" b="1" dirty="0" smtClean="0">
                <a:latin typeface="+mj-lt"/>
                <a:ea typeface="Times New Roman"/>
              </a:rPr>
              <a:t> названа </a:t>
            </a:r>
            <a:r>
              <a:rPr lang="ru-RU" sz="2400" b="1" dirty="0">
                <a:latin typeface="+mj-lt"/>
                <a:ea typeface="Times New Roman"/>
              </a:rPr>
              <a:t>в </a:t>
            </a:r>
            <a:r>
              <a:rPr lang="ru-RU" sz="2400" b="1" dirty="0" smtClean="0">
                <a:latin typeface="+mj-lt"/>
                <a:ea typeface="Times New Roman"/>
              </a:rPr>
              <a:t>честь</a:t>
            </a:r>
          </a:p>
          <a:p>
            <a:pPr algn="ctr"/>
            <a:r>
              <a:rPr lang="ru-RU" sz="2400" b="1" dirty="0" smtClean="0">
                <a:latin typeface="+mj-lt"/>
                <a:ea typeface="Times New Roman"/>
              </a:rPr>
              <a:t> </a:t>
            </a:r>
            <a:r>
              <a:rPr lang="ru-RU" sz="2400" b="1" dirty="0">
                <a:latin typeface="+mj-lt"/>
                <a:ea typeface="Times New Roman"/>
              </a:rPr>
              <a:t>Рождества Христова, построена и освящена</a:t>
            </a:r>
            <a:br>
              <a:rPr lang="ru-RU" sz="2400" b="1" dirty="0">
                <a:latin typeface="+mj-lt"/>
                <a:ea typeface="Times New Roman"/>
              </a:rPr>
            </a:br>
            <a:r>
              <a:rPr lang="ru-RU" sz="2400" b="1" dirty="0">
                <a:latin typeface="+mj-lt"/>
                <a:ea typeface="Times New Roman"/>
              </a:rPr>
              <a:t>30 июня 1912 года, закрыта 8 декабря 1937 </a:t>
            </a:r>
            <a:r>
              <a:rPr lang="ru-RU" sz="2400" b="1" dirty="0" smtClean="0">
                <a:latin typeface="+mj-lt"/>
                <a:ea typeface="Times New Roman"/>
              </a:rPr>
              <a:t>года</a:t>
            </a:r>
            <a:endParaRPr lang="ru-RU" sz="24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312067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Церковь в </a:t>
            </a:r>
            <a:r>
              <a:rPr lang="ru-RU" sz="2800" b="1" dirty="0" err="1" smtClean="0">
                <a:solidFill>
                  <a:srgbClr val="C00000"/>
                </a:solidFill>
              </a:rPr>
              <a:t>Метихово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60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04664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+mj-lt"/>
                <a:ea typeface="Times New Roman"/>
              </a:rPr>
              <a:t>Раскулаченные крестьяне в период коллективизации</a:t>
            </a:r>
            <a:endParaRPr lang="ru-RU" sz="2800" b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358772"/>
            <a:ext cx="80648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+mj-lt"/>
                <a:cs typeface="Times New Roman" panose="02020603050405020304" pitchFamily="18" charset="0"/>
              </a:rPr>
              <a:t>32 семьи были раскулачены</a:t>
            </a:r>
            <a:r>
              <a:rPr lang="ru-RU" sz="2400" dirty="0">
                <a:solidFill>
                  <a:srgbClr val="000000"/>
                </a:solidFill>
                <a:latin typeface="Franklin Gothic Medium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Franklin Gothic Medium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solidFill>
                  <a:srgbClr val="000000"/>
                </a:solidFill>
                <a:latin typeface="Franklin Gothic Medium"/>
                <a:cs typeface="Times New Roman" panose="02020603050405020304" pitchFamily="18" charset="0"/>
              </a:rPr>
              <a:t>твердозаданцы</a:t>
            </a:r>
            <a:r>
              <a:rPr lang="ru-RU" sz="2400" dirty="0" smtClean="0">
                <a:solidFill>
                  <a:srgbClr val="000000"/>
                </a:solidFill>
                <a:latin typeface="Franklin Gothic Medium"/>
                <a:cs typeface="Times New Roman" panose="02020603050405020304" pitchFamily="18" charset="0"/>
              </a:rPr>
              <a:t>»</a:t>
            </a:r>
            <a:r>
              <a:rPr lang="ru-RU" sz="2400" dirty="0" smtClean="0">
                <a:latin typeface="+mj-lt"/>
                <a:cs typeface="Times New Roman" panose="02020603050405020304" pitchFamily="18" charset="0"/>
              </a:rPr>
              <a:t>  с семьями высланы на: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+mj-lt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Times New Roman"/>
                <a:cs typeface="Times New Roman" panose="02020603050405020304" pitchFamily="18" charset="0"/>
              </a:rPr>
              <a:t>кулацкие 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Times New Roman"/>
                <a:cs typeface="Times New Roman" panose="02020603050405020304" pitchFamily="18" charset="0"/>
              </a:rPr>
              <a:t>участки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Times New Roman"/>
                <a:cs typeface="Times New Roman" panose="02020603050405020304" pitchFamily="18" charset="0"/>
              </a:rPr>
              <a:t>» ( в пределах Краснотуранского района);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Рудники, шахты (</a:t>
            </a:r>
            <a:r>
              <a:rPr lang="ru-RU" sz="2400" dirty="0" err="1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Курагинский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Канский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, Туруханский районы, Томская область)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Одна семья Полякова Ф.И. сослана, как 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Calibri"/>
              </a:rPr>
              <a:t>служителя 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</a:rPr>
              <a:t>религиозного 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Calibri"/>
              </a:rPr>
              <a:t>культа 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</a:rPr>
              <a:t>(псаломщик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Calibri"/>
              </a:rPr>
              <a:t>). </a:t>
            </a:r>
            <a:endParaRPr lang="ru-RU" sz="2400" dirty="0" smtClean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latin typeface="+mj-lt"/>
            </a:endParaRPr>
          </a:p>
          <a:p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333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метихово\737e90b37fa36e650cb6a7dc1959bb2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154" y="26656"/>
            <a:ext cx="2738495" cy="592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332656"/>
            <a:ext cx="31365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Franklin Gothic Heavy" panose="020B0903020102020204" pitchFamily="34" charset="0"/>
              </a:rPr>
              <a:t>Воины села </a:t>
            </a:r>
            <a:r>
              <a:rPr lang="ru-RU" sz="2400" dirty="0" err="1" smtClean="0">
                <a:solidFill>
                  <a:srgbClr val="C00000"/>
                </a:solidFill>
                <a:latin typeface="Franklin Gothic Heavy" panose="020B0903020102020204" pitchFamily="34" charset="0"/>
              </a:rPr>
              <a:t>Метихово</a:t>
            </a:r>
            <a:r>
              <a:rPr lang="ru-RU" sz="2400" dirty="0" smtClean="0">
                <a:solidFill>
                  <a:srgbClr val="C00000"/>
                </a:solidFill>
                <a:latin typeface="Franklin Gothic Heavy" panose="020B0903020102020204" pitchFamily="34" charset="0"/>
              </a:rPr>
              <a:t>, погибшие в ВЕЛИКОЙ ОТЕЧЕСТВЕННОЙ ВОЙНЕ</a:t>
            </a:r>
            <a:endParaRPr lang="ru-RU" sz="2400" dirty="0">
              <a:solidFill>
                <a:srgbClr val="C00000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34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280920" cy="1175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2500" b="1" dirty="0" smtClean="0">
                <a:solidFill>
                  <a:srgbClr val="C00000"/>
                </a:solidFill>
                <a:latin typeface="+mj-lt"/>
                <a:ea typeface="Calibri"/>
              </a:rPr>
              <a:t>Участники </a:t>
            </a:r>
            <a:r>
              <a:rPr lang="ru-RU" sz="2500" b="1" dirty="0">
                <a:solidFill>
                  <a:srgbClr val="C00000"/>
                </a:solidFill>
                <a:latin typeface="+mj-lt"/>
                <a:ea typeface="Calibri"/>
              </a:rPr>
              <a:t>Великой Отечественной войны и погибшие на полях сражения</a:t>
            </a:r>
            <a:endParaRPr lang="ru-RU" sz="25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2050" name="Picture 2" descr="C:\Users\user\Desktop\метихово\b4b6fe948ccb939679805d5f6cc29d5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531" y="1583640"/>
            <a:ext cx="6353822" cy="4010848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4" y="5733256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67 человек погибло в годы ВОВ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91210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67568"/>
            <a:ext cx="6142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Семья Карасёвых Иннокентия Никифоровича и Матрены Васильевны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C:\Users\user\Desktop\метихово\карасевы документы\IMG_20211203_002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854" y="928254"/>
            <a:ext cx="4264160" cy="477013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422662" y="5656642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103 года свидетельству о </a:t>
            </a:r>
            <a:r>
              <a:rPr lang="ru-RU" sz="2400" b="1" dirty="0"/>
              <a:t>рождении </a:t>
            </a:r>
          </a:p>
          <a:p>
            <a:pPr algn="ctr"/>
            <a:r>
              <a:rPr lang="ru-RU" sz="2400" b="1" dirty="0" smtClean="0"/>
              <a:t>Карасёвой М.В.  (Поляковой)</a:t>
            </a:r>
            <a:endParaRPr lang="ru-RU" sz="2400" b="1" dirty="0"/>
          </a:p>
        </p:txBody>
      </p:sp>
      <p:pic>
        <p:nvPicPr>
          <p:cNvPr id="2050" name="Picture 2" descr="C:\Users\user\Desktop\метихово\карасевы документы\IMG_20211203_002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1331640" y="2686516"/>
            <a:ext cx="3323602" cy="4676971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user\Desktop\метихово\карасевы документы\IMG_20211203_0034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6" b="10526"/>
          <a:stretch/>
        </p:blipFill>
        <p:spPr bwMode="auto">
          <a:xfrm>
            <a:off x="107504" y="164628"/>
            <a:ext cx="2448272" cy="3048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user\Desktop\метихово\карасевы документы\IMG_20211203_003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602" y="1484784"/>
            <a:ext cx="2388438" cy="1728192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9589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88640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Похоронка  на </a:t>
            </a:r>
            <a:r>
              <a:rPr lang="ru-RU" sz="2400" b="1" dirty="0" err="1" smtClean="0">
                <a:solidFill>
                  <a:srgbClr val="C00000"/>
                </a:solidFill>
              </a:rPr>
              <a:t>Карасёва</a:t>
            </a:r>
            <a:r>
              <a:rPr lang="ru-RU" sz="2400" b="1" dirty="0" smtClean="0">
                <a:solidFill>
                  <a:srgbClr val="C00000"/>
                </a:solidFill>
              </a:rPr>
              <a:t> Александра Никифоровича  1942года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C:\Users\user\Desktop\метихово\метихово\фото\IMG-20231019-WA0005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" t="8121" r="2724" b="6624"/>
          <a:stretch/>
        </p:blipFill>
        <p:spPr bwMode="auto">
          <a:xfrm rot="16200000">
            <a:off x="6124" y="2252356"/>
            <a:ext cx="4890838" cy="32904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user\Desktop\метихово\метихово\фото\IMG-20231019-WA0006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3" r="10897" b="5501"/>
          <a:stretch/>
        </p:blipFill>
        <p:spPr bwMode="auto">
          <a:xfrm rot="16200000">
            <a:off x="4204388" y="2035795"/>
            <a:ext cx="4961792" cy="3794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3680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П</a:t>
            </a:r>
            <a:r>
              <a:rPr lang="ru-RU" sz="2400" b="1" dirty="0" smtClean="0">
                <a:solidFill>
                  <a:srgbClr val="C00000"/>
                </a:solidFill>
              </a:rPr>
              <a:t>амятник </a:t>
            </a:r>
            <a:r>
              <a:rPr lang="ru-RU" sz="2400" b="1" dirty="0">
                <a:solidFill>
                  <a:srgbClr val="C00000"/>
                </a:solidFill>
              </a:rPr>
              <a:t>погибшим </a:t>
            </a:r>
            <a:r>
              <a:rPr lang="ru-RU" sz="2400" b="1" dirty="0" smtClean="0">
                <a:solidFill>
                  <a:srgbClr val="C00000"/>
                </a:solidFill>
              </a:rPr>
              <a:t>1941-45г.г.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с</a:t>
            </a:r>
            <a:r>
              <a:rPr lang="ru-RU" sz="2400" b="1" dirty="0" smtClean="0">
                <a:solidFill>
                  <a:srgbClr val="C00000"/>
                </a:solidFill>
              </a:rPr>
              <a:t>. Камень-Рыболов </a:t>
            </a:r>
            <a:r>
              <a:rPr lang="ru-RU" sz="2400" b="1" dirty="0" err="1">
                <a:solidFill>
                  <a:srgbClr val="C00000"/>
                </a:solidFill>
              </a:rPr>
              <a:t>Ханкайский</a:t>
            </a:r>
            <a:r>
              <a:rPr lang="ru-RU" sz="2400" b="1" dirty="0">
                <a:solidFill>
                  <a:srgbClr val="C00000"/>
                </a:solidFill>
              </a:rPr>
              <a:t> р-н Приморский </a:t>
            </a:r>
            <a:r>
              <a:rPr lang="ru-RU" sz="2400" b="1" dirty="0" smtClean="0">
                <a:solidFill>
                  <a:srgbClr val="C00000"/>
                </a:solidFill>
              </a:rPr>
              <a:t>край, где похоронен </a:t>
            </a:r>
            <a:r>
              <a:rPr lang="ru-RU" sz="2400" b="1" dirty="0" err="1" smtClean="0">
                <a:solidFill>
                  <a:srgbClr val="C00000"/>
                </a:solidFill>
              </a:rPr>
              <a:t>Карасёв</a:t>
            </a:r>
            <a:r>
              <a:rPr lang="ru-RU" sz="2400" b="1" dirty="0" smtClean="0">
                <a:solidFill>
                  <a:srgbClr val="C00000"/>
                </a:solidFill>
              </a:rPr>
              <a:t> Александр Никифорович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l="21293" t="28267" r="37718" b="30675"/>
          <a:stretch/>
        </p:blipFill>
        <p:spPr bwMode="auto">
          <a:xfrm>
            <a:off x="1187624" y="2060848"/>
            <a:ext cx="6981371" cy="396044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2516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метихово\метихово\фото\IMG-20231019-WA000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7338"/>
            <a:ext cx="7992888" cy="490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332656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Учащиеся начальной </a:t>
            </a:r>
            <a:r>
              <a:rPr lang="ru-RU" sz="2800" b="1" dirty="0" err="1" smtClean="0">
                <a:solidFill>
                  <a:srgbClr val="C00000"/>
                </a:solidFill>
              </a:rPr>
              <a:t>Метиховской</a:t>
            </a:r>
            <a:r>
              <a:rPr lang="ru-RU" sz="2800" b="1" dirty="0" smtClean="0">
                <a:solidFill>
                  <a:srgbClr val="C00000"/>
                </a:solidFill>
              </a:rPr>
              <a:t> школы 1966год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0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метихово\метихово\фото\IMG-20231019-WA000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1020"/>
            <a:ext cx="7848872" cy="510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188640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</a:rPr>
              <a:t>Метиховская</a:t>
            </a:r>
            <a:r>
              <a:rPr lang="ru-RU" sz="2800" b="1" dirty="0" smtClean="0">
                <a:solidFill>
                  <a:srgbClr val="C00000"/>
                </a:solidFill>
              </a:rPr>
              <a:t> начальная школа 4 класс 1964 год учитель Глушков Валерий Федорович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87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метихово\метихово\фото\IMG-20231019-WA001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" t="22301" r="46497" b="26478"/>
          <a:stretch/>
        </p:blipFill>
        <p:spPr bwMode="auto">
          <a:xfrm>
            <a:off x="481260" y="332656"/>
            <a:ext cx="3499562" cy="612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99992" y="764704"/>
            <a:ext cx="42871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Небесный Григорий Антонович</a:t>
            </a:r>
          </a:p>
          <a:p>
            <a:pPr algn="ctr"/>
            <a:r>
              <a:rPr lang="ru-RU" sz="2400" b="1" dirty="0" smtClean="0"/>
              <a:t> 1951 г.р.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878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579"/>
            <a:ext cx="8568952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Актуальность данной исследовательской работы: </a:t>
            </a:r>
            <a:endParaRPr lang="ru-RU" sz="2800" b="1" dirty="0" smtClean="0">
              <a:solidFill>
                <a:srgbClr val="C00000"/>
              </a:solidFill>
              <a:latin typeface="+mj-lt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+mj-lt"/>
                <a:ea typeface="Times New Roman"/>
                <a:cs typeface="Times New Roman" pitchFamily="18" charset="0"/>
              </a:rPr>
              <a:t>наше </a:t>
            </a:r>
            <a:r>
              <a:rPr lang="ru-RU" sz="2400" dirty="0">
                <a:latin typeface="+mj-lt"/>
                <a:ea typeface="Times New Roman"/>
                <a:cs typeface="Times New Roman" pitchFamily="18" charset="0"/>
              </a:rPr>
              <a:t>село Тубинск  расположено </a:t>
            </a:r>
            <a:r>
              <a:rPr lang="ru-RU" sz="2400" dirty="0" smtClean="0">
                <a:latin typeface="+mj-lt"/>
                <a:ea typeface="Times New Roman"/>
                <a:cs typeface="Times New Roman" pitchFamily="18" charset="0"/>
              </a:rPr>
              <a:t>на юге Краснотуранского района. </a:t>
            </a:r>
            <a:r>
              <a:rPr lang="ru-RU" sz="2400" dirty="0">
                <a:latin typeface="+mj-lt"/>
              </a:rPr>
              <a:t>Когда мы едем в районный центр, то проезжаем красивую местность, где стоит одинокий памятник погибшим, в годы ВОВ. Мне стало интересно, памятник есть, а деревни нет. Я выяснила, что когда-то здесь жили люди, то есть стояла деревня </a:t>
            </a:r>
            <a:r>
              <a:rPr lang="ru-RU" sz="2400" dirty="0" err="1">
                <a:latin typeface="+mj-lt"/>
              </a:rPr>
              <a:t>Метихово</a:t>
            </a:r>
            <a:r>
              <a:rPr lang="ru-RU" sz="2400" dirty="0" smtClean="0">
                <a:latin typeface="+mj-lt"/>
              </a:rPr>
              <a:t>. </a:t>
            </a:r>
            <a:r>
              <a:rPr lang="ru-RU" sz="2400" dirty="0" smtClean="0">
                <a:latin typeface="+mj-lt"/>
                <a:ea typeface="Times New Roman"/>
                <a:cs typeface="Times New Roman" pitchFamily="18" charset="0"/>
              </a:rPr>
              <a:t>Я </a:t>
            </a:r>
            <a:r>
              <a:rPr lang="ru-RU" sz="2400" dirty="0">
                <a:latin typeface="+mj-lt"/>
                <a:ea typeface="Times New Roman"/>
                <a:cs typeface="Times New Roman" pitchFamily="18" charset="0"/>
              </a:rPr>
              <a:t>и до этого слышала, что многие жители этой деревни живут в </a:t>
            </a:r>
            <a:r>
              <a:rPr lang="ru-RU" sz="2400" dirty="0" smtClean="0">
                <a:latin typeface="+mj-lt"/>
                <a:ea typeface="Times New Roman"/>
                <a:cs typeface="Times New Roman" pitchFamily="18" charset="0"/>
              </a:rPr>
              <a:t>Саянске.</a:t>
            </a:r>
            <a:r>
              <a:rPr lang="ru-RU" sz="2400" dirty="0">
                <a:latin typeface="+mj-lt"/>
                <a:ea typeface="Times New Roman"/>
                <a:cs typeface="Times New Roman" pitchFamily="18" charset="0"/>
              </a:rPr>
              <a:t> Здесь работают их потомки, здесь их дома, здесь живут их семьи. А что стало с остальными? </a:t>
            </a:r>
            <a:endParaRPr lang="ru-RU" sz="2400" dirty="0" smtClean="0">
              <a:latin typeface="+mj-lt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+mj-lt"/>
                <a:cs typeface="Times New Roman" pitchFamily="18" charset="0"/>
              </a:rPr>
              <a:t>        Так и возникла исследовательская работа «Исчезнувшая деревня </a:t>
            </a:r>
            <a:r>
              <a:rPr lang="ru-RU" sz="2400" dirty="0" err="1" smtClean="0">
                <a:latin typeface="+mj-lt"/>
                <a:cs typeface="Times New Roman" pitchFamily="18" charset="0"/>
              </a:rPr>
              <a:t>Метихово</a:t>
            </a:r>
            <a:r>
              <a:rPr lang="ru-RU" sz="2400" dirty="0" smtClean="0">
                <a:latin typeface="+mj-lt"/>
                <a:cs typeface="Times New Roman" pitchFamily="18" charset="0"/>
              </a:rPr>
              <a:t> и её жители»</a:t>
            </a:r>
            <a:endParaRPr lang="ru-RU" sz="24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32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метихово\метихово\фото\IMG-20231019-WA00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7" r="4255"/>
          <a:stretch/>
        </p:blipFill>
        <p:spPr bwMode="auto">
          <a:xfrm rot="16200000">
            <a:off x="1644998" y="1909756"/>
            <a:ext cx="5493965" cy="410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260648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Небесный Антон Григорьевич 1919г.р.,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председатель колхоза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08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метихово\3eba9940dce33b52e51743379a18cdf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68368"/>
            <a:ext cx="5616624" cy="50258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476672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об упразднении деревни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Метихово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03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692696"/>
            <a:ext cx="2095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Заключение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484784"/>
            <a:ext cx="6768752" cy="454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Поставленную цель я  выполнила, все задачи решены, но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работу продолжу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этом и следующем году. Работа очень интересная, и жители откликнулись, но времени не хватило все записать. Часть пробела об исчезнувшей деревни  </a:t>
            </a:r>
            <a:r>
              <a:rPr lang="ru-RU" sz="28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Метихово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её жителях ликвидирована.  </a:t>
            </a:r>
            <a:endParaRPr lang="ru-RU" sz="28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898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780928"/>
            <a:ext cx="7128792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Спасибо за внимание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37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2809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j-lt"/>
                <a:ea typeface="Times New Roman"/>
                <a:cs typeface="Times New Roman" pitchFamily="18" charset="0"/>
              </a:rPr>
              <a:t>Цель </a:t>
            </a:r>
            <a:r>
              <a:rPr lang="ru-RU" sz="2800" b="1" dirty="0" smtClean="0">
                <a:latin typeface="+mj-lt"/>
                <a:ea typeface="Times New Roman"/>
                <a:cs typeface="Times New Roman" pitchFamily="18" charset="0"/>
              </a:rPr>
              <a:t>: изучить</a:t>
            </a:r>
            <a:r>
              <a:rPr lang="ru-RU" sz="2800" b="1" dirty="0">
                <a:latin typeface="+mj-lt"/>
                <a:ea typeface="Times New Roman"/>
                <a:cs typeface="Times New Roman" pitchFamily="18" charset="0"/>
              </a:rPr>
              <a:t> историю исчезнувшей  </a:t>
            </a:r>
            <a:r>
              <a:rPr lang="ru-RU" sz="2800" b="1" dirty="0" smtClean="0">
                <a:latin typeface="+mj-lt"/>
                <a:ea typeface="Times New Roman"/>
                <a:cs typeface="Times New Roman" pitchFamily="18" charset="0"/>
              </a:rPr>
              <a:t>деревни</a:t>
            </a:r>
          </a:p>
          <a:p>
            <a:pPr algn="ctr"/>
            <a:r>
              <a:rPr lang="ru-RU" sz="2800" b="1" dirty="0" smtClean="0">
                <a:latin typeface="+mj-lt"/>
                <a:ea typeface="Times New Roman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+mj-lt"/>
                <a:ea typeface="Times New Roman"/>
                <a:cs typeface="Times New Roman" pitchFamily="18" charset="0"/>
              </a:rPr>
              <a:t>Метихово</a:t>
            </a:r>
            <a:endParaRPr lang="ru-RU" sz="2800" b="1" dirty="0" smtClean="0">
              <a:latin typeface="+mj-lt"/>
              <a:ea typeface="Times New Roman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C00000"/>
                </a:solidFill>
                <a:latin typeface="+mj-lt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  <a:ea typeface="Times New Roman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  <a:ea typeface="Times New Roman"/>
                <a:cs typeface="Times New Roman" pitchFamily="18" charset="0"/>
              </a:rPr>
              <a:t>Задачи: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800" dirty="0">
                <a:latin typeface="+mj-lt"/>
                <a:cs typeface="Times New Roman" pitchFamily="18" charset="0"/>
              </a:rPr>
              <a:t>Найти с помощью интернет ресурсов  и изучить информацию об исчезнувшей деревне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Метихово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>
                <a:latin typeface="+mj-lt"/>
                <a:cs typeface="Times New Roman" pitchFamily="18" charset="0"/>
              </a:rPr>
              <a:t>и её жителях.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800" dirty="0">
                <a:latin typeface="+mj-lt"/>
                <a:cs typeface="Times New Roman" pitchFamily="18" charset="0"/>
              </a:rPr>
              <a:t>Узнать когда появилась эта деревня и как долго она просуществовала,   как  выглядела,  чем  занимались жители деревни.	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800" dirty="0">
                <a:latin typeface="+mj-lt"/>
                <a:cs typeface="Times New Roman" pitchFamily="18" charset="0"/>
              </a:rPr>
              <a:t>Выяснить причины исчезновения деревни.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800" dirty="0">
                <a:latin typeface="+mj-lt"/>
                <a:cs typeface="Times New Roman" pitchFamily="18" charset="0"/>
              </a:rPr>
              <a:t>Встретиться с </a:t>
            </a:r>
            <a:r>
              <a:rPr lang="ru-RU" sz="2800" dirty="0" smtClean="0">
                <a:latin typeface="+mj-lt"/>
                <a:cs typeface="Times New Roman" pitchFamily="18" charset="0"/>
              </a:rPr>
              <a:t>бывшими жителями </a:t>
            </a:r>
            <a:r>
              <a:rPr lang="ru-RU" sz="2800" dirty="0">
                <a:latin typeface="+mj-lt"/>
                <a:cs typeface="Times New Roman" pitchFamily="18" charset="0"/>
              </a:rPr>
              <a:t>этой деревни.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800" dirty="0">
                <a:latin typeface="+mj-lt"/>
                <a:cs typeface="Times New Roman" pitchFamily="18" charset="0"/>
              </a:rPr>
              <a:t>Обобщить собранный материал. Подготовить фото и иллюстрационный материал для оформления работы</a:t>
            </a:r>
            <a:r>
              <a:rPr lang="ru-RU" sz="2800" dirty="0" smtClean="0">
                <a:latin typeface="+mj-lt"/>
                <a:cs typeface="Times New Roman" pitchFamily="18" charset="0"/>
              </a:rPr>
              <a:t>.</a:t>
            </a:r>
            <a:endParaRPr lang="ru-RU" sz="28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82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478223" cy="611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Гипотеза:</a:t>
            </a:r>
            <a:r>
              <a:rPr lang="ru-RU" sz="2400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 </a:t>
            </a:r>
            <a:r>
              <a:rPr lang="ru-RU" sz="2400" dirty="0">
                <a:latin typeface="+mj-lt"/>
                <a:cs typeface="Times New Roman" pitchFamily="18" charset="0"/>
              </a:rPr>
              <a:t>я предположила, что благоприятный резко – континентальный климат данного места позволил заниматься земледелием и скотоводством, поэтому здесь поселились люди. </a:t>
            </a:r>
            <a:endParaRPr lang="ru-RU" sz="2400" dirty="0" smtClean="0">
              <a:latin typeface="+mj-lt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Объект </a:t>
            </a:r>
            <a:r>
              <a:rPr lang="ru-RU" sz="2400" b="1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исследования</a:t>
            </a:r>
            <a:r>
              <a:rPr lang="ru-RU" sz="2400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: </a:t>
            </a:r>
            <a:r>
              <a:rPr lang="ru-RU" sz="2400" dirty="0">
                <a:latin typeface="+mj-lt"/>
                <a:ea typeface="Calibri"/>
                <a:cs typeface="Times New Roman" pitchFamily="18" charset="0"/>
              </a:rPr>
              <a:t>исчезнувшая  деревня </a:t>
            </a:r>
            <a:r>
              <a:rPr lang="ru-RU" sz="2400" dirty="0" err="1" smtClean="0">
                <a:latin typeface="+mj-lt"/>
                <a:ea typeface="Calibri"/>
                <a:cs typeface="Times New Roman" pitchFamily="18" charset="0"/>
              </a:rPr>
              <a:t>Метихово</a:t>
            </a:r>
            <a:r>
              <a:rPr lang="ru-RU" sz="2400" dirty="0" smtClean="0">
                <a:latin typeface="+mj-lt"/>
                <a:ea typeface="Calibri"/>
                <a:cs typeface="Times New Roman" pitchFamily="18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Предмет исследования:</a:t>
            </a:r>
            <a:r>
              <a:rPr lang="ru-RU" sz="2400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 </a:t>
            </a:r>
            <a:r>
              <a:rPr lang="ru-RU" sz="2400" dirty="0">
                <a:latin typeface="+mj-lt"/>
                <a:ea typeface="Times New Roman"/>
                <a:cs typeface="Times New Roman" pitchFamily="18" charset="0"/>
              </a:rPr>
              <a:t>история и географическое местоположение исчезнувшей деревни. </a:t>
            </a:r>
            <a:endParaRPr lang="ru-RU" sz="2400" dirty="0">
              <a:latin typeface="+mj-lt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Научная новизна</a:t>
            </a:r>
            <a:r>
              <a:rPr lang="ru-RU" sz="2400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 </a:t>
            </a:r>
            <a:r>
              <a:rPr lang="ru-RU" sz="2400" dirty="0">
                <a:latin typeface="+mj-lt"/>
                <a:cs typeface="Times New Roman" pitchFamily="18" charset="0"/>
              </a:rPr>
              <a:t>исследования заключается в том, что своей работой я постараюсь систематизировать данные исследований об исчезнувшем населенном пункте и о людях, которые там проживали.</a:t>
            </a:r>
          </a:p>
        </p:txBody>
      </p:sp>
    </p:spTree>
    <p:extLst>
      <p:ext uri="{BB962C8B-B14F-4D97-AF65-F5344CB8AC3E}">
        <p14:creationId xmlns:p14="http://schemas.microsoft.com/office/powerpoint/2010/main" val="344168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566363" cy="6326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500" b="1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Методы исследования: </a:t>
            </a:r>
            <a:endParaRPr lang="ru-RU" sz="2500" dirty="0">
              <a:solidFill>
                <a:srgbClr val="C00000"/>
              </a:solidFill>
              <a:latin typeface="+mj-lt"/>
              <a:ea typeface="Calibri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500" dirty="0">
                <a:latin typeface="+mj-lt"/>
                <a:cs typeface="Times New Roman" pitchFamily="18" charset="0"/>
              </a:rPr>
              <a:t>Изучение краеведческих документов.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500" dirty="0">
                <a:latin typeface="+mj-lt"/>
                <a:cs typeface="Times New Roman" pitchFamily="18" charset="0"/>
              </a:rPr>
              <a:t>Интервью  с бывшими жителями и запись воспоминаний.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500" dirty="0">
                <a:latin typeface="+mj-lt"/>
                <a:cs typeface="Times New Roman" pitchFamily="18" charset="0"/>
              </a:rPr>
              <a:t>Сбор фотографий  бывших жителей деревни </a:t>
            </a:r>
            <a:r>
              <a:rPr lang="ru-RU" sz="2500" dirty="0" err="1" smtClean="0">
                <a:latin typeface="+mj-lt"/>
                <a:cs typeface="Times New Roman" pitchFamily="18" charset="0"/>
              </a:rPr>
              <a:t>Метихово</a:t>
            </a:r>
            <a:r>
              <a:rPr lang="ru-RU" sz="2500" dirty="0" smtClean="0">
                <a:latin typeface="+mj-lt"/>
                <a:cs typeface="Times New Roman" pitchFamily="18" charset="0"/>
              </a:rPr>
              <a:t>.</a:t>
            </a:r>
            <a:endParaRPr lang="ru-RU" sz="2500" dirty="0">
              <a:latin typeface="+mj-lt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endParaRPr lang="ru-RU" sz="2500" dirty="0" smtClean="0">
              <a:solidFill>
                <a:prstClr val="black"/>
              </a:solidFill>
              <a:latin typeface="+mj-lt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500" b="1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Источники информации:</a:t>
            </a:r>
            <a:r>
              <a:rPr lang="ru-RU" sz="2500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 </a:t>
            </a:r>
            <a:r>
              <a:rPr lang="ru-RU" sz="2500" dirty="0">
                <a:latin typeface="+mj-lt"/>
                <a:cs typeface="Times New Roman" pitchFamily="18" charset="0"/>
              </a:rPr>
              <a:t>воспоминания и рассказы бывших жителей исчезнувшей деревни, фотодокументальный краеведческий фонд Тубинской сельской библиотеки, интернет ресурсы.</a:t>
            </a:r>
          </a:p>
          <a:p>
            <a:pPr lvl="0">
              <a:lnSpc>
                <a:spcPct val="150000"/>
              </a:lnSpc>
            </a:pPr>
            <a:endParaRPr lang="ru-RU" sz="2400" dirty="0">
              <a:solidFill>
                <a:prstClr val="black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5757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20891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Практическая значимость</a:t>
            </a:r>
            <a:r>
              <a:rPr lang="ru-RU" sz="28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800" dirty="0">
                <a:latin typeface="+mj-lt"/>
                <a:cs typeface="Times New Roman" pitchFamily="18" charset="0"/>
              </a:rPr>
              <a:t>моей работы заключается в том, что результаты исследования расширят представления об исчезнувшей деревне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Метихово</a:t>
            </a:r>
            <a:r>
              <a:rPr lang="ru-RU" sz="2800" dirty="0" smtClean="0">
                <a:latin typeface="+mj-lt"/>
                <a:cs typeface="Times New Roman" pitchFamily="18" charset="0"/>
              </a:rPr>
              <a:t>, </a:t>
            </a:r>
            <a:r>
              <a:rPr lang="ru-RU" sz="2800" dirty="0">
                <a:latin typeface="+mj-lt"/>
                <a:cs typeface="Times New Roman" pitchFamily="18" charset="0"/>
              </a:rPr>
              <a:t>о быте, укладе жизни ее жителей. Работа пополнит школьную коллекцию исследовательских работ, фотодокументальный краеведческий фонд Тубинской сельской библиотеки, собранный материал </a:t>
            </a:r>
            <a:r>
              <a:rPr lang="ru-RU" sz="2800" dirty="0" smtClean="0">
                <a:latin typeface="+mj-lt"/>
                <a:cs typeface="Times New Roman" pitchFamily="18" charset="0"/>
              </a:rPr>
              <a:t>будет подарен бывши жителям и потомкам.</a:t>
            </a:r>
            <a:endParaRPr lang="ru-RU" sz="28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49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820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j-lt"/>
                <a:ea typeface="Times New Roman"/>
              </a:rPr>
              <a:t>Деревня  </a:t>
            </a:r>
            <a:r>
              <a:rPr lang="ru-RU" sz="2800" b="1" dirty="0" err="1" smtClean="0">
                <a:solidFill>
                  <a:srgbClr val="C00000"/>
                </a:solidFill>
                <a:latin typeface="+mj-lt"/>
                <a:ea typeface="Times New Roman"/>
              </a:rPr>
              <a:t>Метихово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  <a:ea typeface="Times New Roman"/>
              </a:rPr>
              <a:t>, второе название </a:t>
            </a:r>
            <a:r>
              <a:rPr lang="ru-RU" sz="2800" b="1" dirty="0" err="1" smtClean="0">
                <a:solidFill>
                  <a:srgbClr val="C00000"/>
                </a:solidFill>
                <a:latin typeface="+mj-lt"/>
                <a:ea typeface="Times New Roman"/>
              </a:rPr>
              <a:t>Байтак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+mj-lt"/>
                <a:ea typeface="Times New Roman"/>
              </a:rPr>
              <a:t>(</a:t>
            </a:r>
            <a:r>
              <a:rPr lang="ru-RU" sz="2800" b="1" dirty="0" err="1">
                <a:solidFill>
                  <a:srgbClr val="C00000"/>
                </a:solidFill>
                <a:latin typeface="+mj-lt"/>
                <a:ea typeface="Times New Roman"/>
              </a:rPr>
              <a:t>Байтагъ</a:t>
            </a:r>
            <a:r>
              <a:rPr lang="ru-RU" sz="2800" b="1" dirty="0">
                <a:solidFill>
                  <a:srgbClr val="C00000"/>
                </a:solidFill>
                <a:latin typeface="+mj-lt"/>
                <a:ea typeface="Times New Roman"/>
              </a:rPr>
              <a:t>) –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  <a:ea typeface="Times New Roman"/>
              </a:rPr>
              <a:t>это </a:t>
            </a:r>
            <a:r>
              <a:rPr lang="ru-RU" sz="2800" b="1" dirty="0">
                <a:solidFill>
                  <a:srgbClr val="C00000"/>
                </a:solidFill>
                <a:latin typeface="+mj-lt"/>
                <a:ea typeface="Times New Roman"/>
              </a:rPr>
              <a:t>Пай </a:t>
            </a:r>
            <a:r>
              <a:rPr lang="ru-RU" sz="2800" b="1" dirty="0" err="1">
                <a:solidFill>
                  <a:srgbClr val="C00000"/>
                </a:solidFill>
                <a:latin typeface="+mj-lt"/>
                <a:ea typeface="Times New Roman"/>
              </a:rPr>
              <a:t>Таг</a:t>
            </a:r>
            <a:r>
              <a:rPr lang="ru-RU" sz="2800" b="1" dirty="0">
                <a:solidFill>
                  <a:srgbClr val="C00000"/>
                </a:solidFill>
                <a:latin typeface="+mj-lt"/>
                <a:ea typeface="Times New Roman"/>
              </a:rPr>
              <a:t> (Священная гора) </a:t>
            </a:r>
            <a:endParaRPr lang="ru-RU" sz="28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3" name="Рисунок 2" descr="https://uistoka.ru/images/43047e40a4873091eb72b885fa48de2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88" y="1421904"/>
            <a:ext cx="8204532" cy="411252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55576" y="5085184"/>
            <a:ext cx="78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333333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rgbClr val="333333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+mj-lt"/>
                <a:cs typeface="Times New Roman" panose="02020603050405020304" pitchFamily="18" charset="0"/>
              </a:rPr>
              <a:t>1855год, основание деревни  </a:t>
            </a:r>
            <a:r>
              <a:rPr lang="ru-RU" sz="2800" b="1" dirty="0" err="1" smtClean="0">
                <a:latin typeface="+mj-lt"/>
                <a:cs typeface="Times New Roman" panose="02020603050405020304" pitchFamily="18" charset="0"/>
              </a:rPr>
              <a:t>Метихово</a:t>
            </a:r>
            <a:r>
              <a:rPr lang="ru-RU" sz="2800" b="1" dirty="0" smtClean="0">
                <a:latin typeface="+mj-lt"/>
                <a:cs typeface="Times New Roman" panose="02020603050405020304" pitchFamily="18" charset="0"/>
              </a:rPr>
              <a:t>                    </a:t>
            </a:r>
            <a:endParaRPr lang="ru-RU" sz="2800" b="1" i="0" dirty="0">
              <a:effectLst/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23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istoka.ru/images/414ae88e69af21788fdc004c40740e2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700808"/>
            <a:ext cx="5940425" cy="26168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835696" y="332656"/>
            <a:ext cx="57065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Метрические книги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данные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об родившихся, о </a:t>
            </a:r>
            <a:r>
              <a:rPr lang="ru-RU" sz="2800" b="1" dirty="0" err="1">
                <a:solidFill>
                  <a:srgbClr val="C00000"/>
                </a:solidFill>
                <a:latin typeface="Times New Roman"/>
                <a:ea typeface="Times New Roman"/>
              </a:rPr>
              <a:t>бракосочетавшихся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 и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умерших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s://uistoka.ru/images/5bc3298704dc56cdd22475ff20bdf96b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5" y="4317643"/>
            <a:ext cx="5940425" cy="2193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232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метихово\4ab8fe29530f69f90f6b1d00ee6f293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50" y="1052736"/>
            <a:ext cx="8404700" cy="532859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267744" y="332656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Общественный приговор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11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 мая 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2910</TotalTime>
  <Words>523</Words>
  <Application>Microsoft Office PowerPoint</Application>
  <PresentationFormat>Экран (4:3)</PresentationFormat>
  <Paragraphs>73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Трек</vt:lpstr>
      <vt:lpstr>9 мая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60</cp:revision>
  <dcterms:created xsi:type="dcterms:W3CDTF">2022-11-18T01:36:04Z</dcterms:created>
  <dcterms:modified xsi:type="dcterms:W3CDTF">2024-11-03T10:50:20Z</dcterms:modified>
</cp:coreProperties>
</file>