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6" r:id="rId4"/>
    <p:sldId id="273" r:id="rId5"/>
    <p:sldId id="275" r:id="rId6"/>
    <p:sldId id="276" r:id="rId7"/>
    <p:sldId id="274" r:id="rId8"/>
    <p:sldId id="284" r:id="rId9"/>
    <p:sldId id="283" r:id="rId10"/>
    <p:sldId id="272" r:id="rId11"/>
    <p:sldId id="277" r:id="rId12"/>
    <p:sldId id="257" r:id="rId13"/>
    <p:sldId id="279" r:id="rId14"/>
    <p:sldId id="270" r:id="rId15"/>
    <p:sldId id="278" r:id="rId16"/>
    <p:sldId id="265" r:id="rId17"/>
    <p:sldId id="260" r:id="rId18"/>
    <p:sldId id="268" r:id="rId19"/>
    <p:sldId id="267" r:id="rId20"/>
    <p:sldId id="285" r:id="rId21"/>
    <p:sldId id="269" r:id="rId22"/>
    <p:sldId id="281" r:id="rId23"/>
    <p:sldId id="271" r:id="rId24"/>
    <p:sldId id="280" r:id="rId25"/>
    <p:sldId id="259" r:id="rId26"/>
    <p:sldId id="282" r:id="rId27"/>
    <p:sldId id="266" r:id="rId28"/>
    <p:sldId id="28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3208"/>
    <a:srgbClr val="F53D0B"/>
    <a:srgbClr val="431D20"/>
    <a:srgbClr val="CC3300"/>
    <a:srgbClr val="CC0000"/>
    <a:srgbClr val="9A0A0A"/>
    <a:srgbClr val="0C11EA"/>
    <a:srgbClr val="EC70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896709889377417E-2"/>
          <c:y val="0"/>
          <c:w val="0.61541252360848864"/>
          <c:h val="0.9106747794683723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не знают</c:v>
                </c:pt>
                <c:pt idx="1">
                  <c:v>знают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0.58000000000000063</c:v>
                </c:pt>
                <c:pt idx="1">
                  <c:v>0.42000000000000032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2291037527816773"/>
          <c:y val="4.1461096755670404E-2"/>
          <c:w val="0.27664264155834539"/>
          <c:h val="0.20240654608096498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знают</c:v>
                </c:pt>
                <c:pt idx="1">
                  <c:v>не знают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0.74000000000000099</c:v>
                </c:pt>
                <c:pt idx="1">
                  <c:v>0.26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5.0214559493389641E-2"/>
          <c:y val="4.2303355182757456E-2"/>
          <c:w val="0.27664264155834539"/>
          <c:h val="0.19580657704699478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3200" dirty="0">
                <a:solidFill>
                  <a:srgbClr val="9A0A0A"/>
                </a:solidFill>
              </a:rPr>
              <a:t>Национальный состав населения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Национальный состав населения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Русские</c:v>
                </c:pt>
                <c:pt idx="1">
                  <c:v>немцы</c:v>
                </c:pt>
                <c:pt idx="2">
                  <c:v>украинцы</c:v>
                </c:pt>
                <c:pt idx="3">
                  <c:v>Мордва</c:v>
                </c:pt>
                <c:pt idx="4">
                  <c:v>Поляки, чуваши, удмурты, цыгане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80</c:v>
                </c:pt>
                <c:pt idx="1">
                  <c:v>10</c:v>
                </c:pt>
                <c:pt idx="2">
                  <c:v>5</c:v>
                </c:pt>
                <c:pt idx="3">
                  <c:v>3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06084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Comic Sans MS" pitchFamily="66" charset="0"/>
              </a:rPr>
              <a:t>   Многоликая Сибирь</a:t>
            </a:r>
            <a:endParaRPr lang="ru-RU" sz="5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005064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Работу выполнила: </a:t>
            </a:r>
            <a:r>
              <a:rPr lang="ru-RU" b="1" dirty="0" err="1" smtClean="0">
                <a:solidFill>
                  <a:srgbClr val="C00000"/>
                </a:solidFill>
                <a:latin typeface="Comic Sans MS" pitchFamily="66" charset="0"/>
              </a:rPr>
              <a:t>Баранюк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Мария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                       ученица 7  класса                                                                                                                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                       МБОУ </a:t>
            </a:r>
            <a:r>
              <a:rPr lang="ru-RU" b="1" dirty="0" err="1" smtClean="0">
                <a:solidFill>
                  <a:srgbClr val="C00000"/>
                </a:solidFill>
                <a:latin typeface="Comic Sans MS" pitchFamily="66" charset="0"/>
              </a:rPr>
              <a:t>ТубинскаяСОШ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907705" y="263451"/>
            <a:ext cx="5400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00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Номинация -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краеведение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00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исследовательская работа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727177" y="2727177"/>
            <a:ext cx="6858002" cy="14036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656" y="0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330480320"/>
              </p:ext>
            </p:extLst>
          </p:nvPr>
        </p:nvGraphicFramePr>
        <p:xfrm>
          <a:off x="0" y="476672"/>
          <a:ext cx="7272808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6408712" cy="116205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Причины появления разных национальностей в нашем селе: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67544" y="1437940"/>
            <a:ext cx="6779096" cy="511256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1.Социально-экономические причины: </a:t>
            </a:r>
            <a:r>
              <a:rPr lang="ru-RU" sz="2400" dirty="0" smtClean="0">
                <a:latin typeface="Comic Sans MS" pitchFamily="66" charset="0"/>
              </a:rPr>
              <a:t>укрупнение совхозов, ликвидация так называемых "неперспективных деревень" (Малый Башкир, </a:t>
            </a:r>
            <a:r>
              <a:rPr lang="ru-RU" sz="2400" dirty="0" err="1" smtClean="0">
                <a:latin typeface="Comic Sans MS" pitchFamily="66" charset="0"/>
              </a:rPr>
              <a:t>Метихово</a:t>
            </a:r>
            <a:r>
              <a:rPr lang="ru-RU" sz="2400" dirty="0" smtClean="0">
                <a:latin typeface="Comic Sans MS" pitchFamily="66" charset="0"/>
              </a:rPr>
              <a:t>), расформирование колхозов и присоединение их к центральной  усадьбе (колхоз имени "</a:t>
            </a:r>
            <a:r>
              <a:rPr lang="ru-RU" sz="2400" dirty="0" err="1" smtClean="0">
                <a:latin typeface="Comic Sans MS" pitchFamily="66" charset="0"/>
              </a:rPr>
              <a:t>Щетинкина</a:t>
            </a:r>
            <a:r>
              <a:rPr lang="ru-RU" sz="2400" dirty="0" smtClean="0">
                <a:latin typeface="Comic Sans MS" pitchFamily="66" charset="0"/>
              </a:rPr>
              <a:t>" </a:t>
            </a:r>
            <a:r>
              <a:rPr lang="ru-RU" sz="2400" dirty="0" err="1" smtClean="0">
                <a:latin typeface="Comic Sans MS" pitchFamily="66" charset="0"/>
              </a:rPr>
              <a:t>Галактионово</a:t>
            </a:r>
            <a:r>
              <a:rPr lang="ru-RU" sz="2400" dirty="0" smtClean="0">
                <a:latin typeface="Comic Sans MS" pitchFamily="66" charset="0"/>
              </a:rPr>
              <a:t>), поиск работы,  распределение после учебного заведения. </a:t>
            </a:r>
          </a:p>
          <a:p>
            <a:r>
              <a:rPr lang="ru-RU" sz="2400" b="1" dirty="0" smtClean="0">
                <a:latin typeface="Comic Sans MS" pitchFamily="66" charset="0"/>
              </a:rPr>
              <a:t>2. Социально-бытовые причины: </a:t>
            </a:r>
            <a:r>
              <a:rPr lang="ru-RU" sz="2400" dirty="0" smtClean="0">
                <a:latin typeface="Comic Sans MS" pitchFamily="66" charset="0"/>
              </a:rPr>
              <a:t>поиск места жительства, замужество или женитьба. </a:t>
            </a:r>
          </a:p>
          <a:p>
            <a:r>
              <a:rPr lang="ru-RU" sz="2400" b="1" dirty="0" smtClean="0">
                <a:latin typeface="Comic Sans MS" pitchFamily="66" charset="0"/>
              </a:rPr>
              <a:t>3.Политические причины </a:t>
            </a:r>
            <a:r>
              <a:rPr lang="ru-RU" sz="2400" dirty="0" smtClean="0">
                <a:latin typeface="Comic Sans MS" pitchFamily="66" charset="0"/>
              </a:rPr>
              <a:t>– депортация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656" y="0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331640" y="188640"/>
            <a:ext cx="5050904" cy="112474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Русские</a:t>
            </a:r>
          </a:p>
          <a:p>
            <a:pPr algn="ctr"/>
            <a:endParaRPr lang="ru-RU" sz="4400" dirty="0"/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pic>
        <p:nvPicPr>
          <p:cNvPr id="5122" name="Picture 2" descr="F:\исследовательские работы\фото Н.Кирилловой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534" y="1181002"/>
            <a:ext cx="6815762" cy="5138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656" y="0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331640" y="188640"/>
            <a:ext cx="5050904" cy="112474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Русские</a:t>
            </a:r>
          </a:p>
          <a:p>
            <a:pPr algn="ctr"/>
            <a:endParaRPr lang="ru-RU" sz="4400" dirty="0"/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pic>
        <p:nvPicPr>
          <p:cNvPr id="27651" name="Picture 3" descr="F:\исследовательские работы\DSCN17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7057476" cy="5293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656" y="0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331640" y="188640"/>
            <a:ext cx="5050904" cy="112474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Русские</a:t>
            </a:r>
          </a:p>
          <a:p>
            <a:pPr algn="ctr"/>
            <a:endParaRPr lang="ru-RU" sz="4400" dirty="0" smtClean="0"/>
          </a:p>
          <a:p>
            <a:pPr algn="ctr"/>
            <a:endParaRPr lang="ru-RU" sz="4400" dirty="0"/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pic>
        <p:nvPicPr>
          <p:cNvPr id="10242" name="Picture 2" descr="F:\исследовательские работы\ima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853" y="1268760"/>
            <a:ext cx="7008779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1412776"/>
            <a:ext cx="5050904" cy="4713387"/>
          </a:xfrm>
        </p:spPr>
        <p:txBody>
          <a:bodyPr>
            <a:normAutofit/>
          </a:bodyPr>
          <a:lstStyle/>
          <a:p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0" y="404664"/>
            <a:ext cx="7308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Масленица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6" name="Picture 2" descr="F:\исследовательские работы\DSCN5191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28" y="1412776"/>
            <a:ext cx="7220865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27584" y="260649"/>
            <a:ext cx="5050904" cy="86409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Масленица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pic>
        <p:nvPicPr>
          <p:cNvPr id="2" name="Picture 3" descr="F:\исследовательские работы\DSCN94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6925577" cy="5194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23528" y="332656"/>
            <a:ext cx="7056784" cy="108012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ТРОИЦА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pic>
        <p:nvPicPr>
          <p:cNvPr id="4098" name="Picture 2" descr="F:\исследовательские работы\троица. хоровод у березки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04" t="1453" r="2786" b="4121"/>
          <a:stretch>
            <a:fillRect/>
          </a:stretch>
        </p:blipFill>
        <p:spPr bwMode="auto">
          <a:xfrm>
            <a:off x="185052" y="1412776"/>
            <a:ext cx="7051244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656" y="0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331640" y="188640"/>
            <a:ext cx="5050904" cy="112474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Немцы</a:t>
            </a:r>
          </a:p>
          <a:p>
            <a:pPr algn="ctr"/>
            <a:endParaRPr lang="ru-RU" sz="4400" dirty="0" smtClean="0"/>
          </a:p>
          <a:p>
            <a:pPr algn="ctr"/>
            <a:endParaRPr lang="ru-RU" sz="4400" dirty="0"/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pic>
        <p:nvPicPr>
          <p:cNvPr id="8194" name="Picture 2" descr="F:\исследовательские работы\для И.М\DSCN12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7104789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656" y="0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331640" y="188640"/>
            <a:ext cx="5050904" cy="112474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Немцы</a:t>
            </a:r>
          </a:p>
          <a:p>
            <a:pPr algn="ctr"/>
            <a:endParaRPr lang="ru-RU" sz="4400" dirty="0" smtClean="0"/>
          </a:p>
          <a:p>
            <a:pPr algn="ctr"/>
            <a:endParaRPr lang="ru-RU" sz="4400" dirty="0"/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pic>
        <p:nvPicPr>
          <p:cNvPr id="7170" name="Picture 2" descr="F:\исследовательские работы\для И.М\DSC034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384" y="1268760"/>
            <a:ext cx="7165304" cy="5373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11560" y="2924944"/>
            <a:ext cx="6779096" cy="4320480"/>
          </a:xfrm>
        </p:spPr>
        <p:txBody>
          <a:bodyPr>
            <a:noAutofit/>
          </a:bodyPr>
          <a:lstStyle/>
          <a:p>
            <a:endParaRPr lang="ru-RU" sz="1800" dirty="0" smtClean="0"/>
          </a:p>
          <a:p>
            <a:r>
              <a:rPr lang="ru-RU" sz="1800" dirty="0" smtClean="0"/>
              <a:t> </a:t>
            </a:r>
            <a:r>
              <a:rPr lang="ru-RU" sz="2400" dirty="0" smtClean="0">
                <a:latin typeface="Comic Sans MS" pitchFamily="66" charset="0"/>
              </a:rPr>
              <a:t>"Наши предки строили Россию тысячу лет </a:t>
            </a:r>
          </a:p>
          <a:p>
            <a:r>
              <a:rPr lang="ru-RU" sz="2400" dirty="0" smtClean="0">
                <a:latin typeface="Comic Sans MS" pitchFamily="66" charset="0"/>
              </a:rPr>
              <a:t>как  многонациональное государство. </a:t>
            </a:r>
          </a:p>
          <a:p>
            <a:r>
              <a:rPr lang="ru-RU" sz="2400" dirty="0" smtClean="0">
                <a:latin typeface="Comic Sans MS" pitchFamily="66" charset="0"/>
              </a:rPr>
              <a:t> Любой человек, живущий в нашей стране, </a:t>
            </a:r>
          </a:p>
          <a:p>
            <a:r>
              <a:rPr lang="ru-RU" sz="2400" dirty="0" smtClean="0">
                <a:latin typeface="Comic Sans MS" pitchFamily="66" charset="0"/>
              </a:rPr>
              <a:t>не должен забывать о своей вере </a:t>
            </a:r>
          </a:p>
          <a:p>
            <a:r>
              <a:rPr lang="ru-RU" sz="2400" dirty="0" smtClean="0">
                <a:latin typeface="Comic Sans MS" pitchFamily="66" charset="0"/>
              </a:rPr>
              <a:t>и этнической принадлежности. </a:t>
            </a:r>
          </a:p>
          <a:p>
            <a:r>
              <a:rPr lang="ru-RU" sz="2400" dirty="0" smtClean="0">
                <a:latin typeface="Comic Sans MS" pitchFamily="66" charset="0"/>
              </a:rPr>
              <a:t> Но он должен быть прежде всего</a:t>
            </a:r>
          </a:p>
          <a:p>
            <a:r>
              <a:rPr lang="ru-RU" sz="2400" dirty="0" smtClean="0">
                <a:latin typeface="Comic Sans MS" pitchFamily="66" charset="0"/>
              </a:rPr>
              <a:t> гражданином России и гордиться этим.</a:t>
            </a:r>
          </a:p>
          <a:p>
            <a:r>
              <a:rPr lang="ru-RU" sz="2400" dirty="0" smtClean="0">
                <a:latin typeface="Comic Sans MS" pitchFamily="66" charset="0"/>
              </a:rPr>
              <a:t>                                                        В.В.Путин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pic>
        <p:nvPicPr>
          <p:cNvPr id="1026" name="Picture 2" descr="C:\Users\User\Desktop\lkgOKnj4G8O8zVfwZAI070PmPSt6c7H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8640"/>
            <a:ext cx="2591361" cy="28803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656" y="0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331640" y="188640"/>
            <a:ext cx="5050904" cy="112474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Немцы</a:t>
            </a:r>
            <a:r>
              <a:rPr lang="en-US" sz="4400" b="1" dirty="0" smtClean="0">
                <a:solidFill>
                  <a:srgbClr val="C00000"/>
                </a:solidFill>
                <a:latin typeface="Comic Sans MS" pitchFamily="66" charset="0"/>
              </a:rPr>
              <a:t> (</a:t>
            </a:r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куклы</a:t>
            </a:r>
            <a:r>
              <a:rPr lang="en-US" sz="4400" b="1" dirty="0" smtClean="0">
                <a:solidFill>
                  <a:srgbClr val="C00000"/>
                </a:solidFill>
                <a:latin typeface="Comic Sans MS" pitchFamily="66" charset="0"/>
              </a:rPr>
              <a:t>)</a:t>
            </a:r>
            <a:endParaRPr lang="ru-RU" sz="44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endParaRPr lang="ru-RU" sz="4400" dirty="0" smtClean="0"/>
          </a:p>
          <a:p>
            <a:pPr algn="ctr"/>
            <a:endParaRPr lang="ru-RU" sz="4400" dirty="0"/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pic>
        <p:nvPicPr>
          <p:cNvPr id="1026" name="Picture 2" descr="C:\Users\Ирина\Desktop\DSCN71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459" y="1340768"/>
            <a:ext cx="6532237" cy="4896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222040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656" y="0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331640" y="188640"/>
            <a:ext cx="5050904" cy="112474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Немцы</a:t>
            </a:r>
          </a:p>
          <a:p>
            <a:pPr algn="ctr"/>
            <a:endParaRPr lang="ru-RU" sz="4400" dirty="0" smtClean="0"/>
          </a:p>
          <a:p>
            <a:pPr algn="ctr"/>
            <a:endParaRPr lang="ru-RU" sz="4400" dirty="0"/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pic>
        <p:nvPicPr>
          <p:cNvPr id="9218" name="Picture 2" descr="F:\исследовательские работы\для И.М\DSC046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7008779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656" y="0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331640" y="188640"/>
            <a:ext cx="5050904" cy="112474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Поляки (</a:t>
            </a:r>
            <a:r>
              <a:rPr lang="ru-RU" sz="4400" b="1" dirty="0" err="1" smtClean="0">
                <a:solidFill>
                  <a:srgbClr val="C00000"/>
                </a:solidFill>
                <a:latin typeface="Comic Sans MS" pitchFamily="66" charset="0"/>
              </a:rPr>
              <a:t>мазуры</a:t>
            </a:r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)</a:t>
            </a:r>
          </a:p>
          <a:p>
            <a:pPr algn="ctr"/>
            <a:endParaRPr lang="ru-RU" sz="4400" dirty="0" smtClean="0"/>
          </a:p>
          <a:p>
            <a:pPr algn="ctr"/>
            <a:endParaRPr lang="ru-RU" sz="4400" dirty="0"/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840"/>
          <a:stretch/>
        </p:blipFill>
        <p:spPr bwMode="auto">
          <a:xfrm>
            <a:off x="1403648" y="980727"/>
            <a:ext cx="4896544" cy="56968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656" y="0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331640" y="188640"/>
            <a:ext cx="5050904" cy="112474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Мордва</a:t>
            </a:r>
          </a:p>
          <a:p>
            <a:pPr algn="ctr"/>
            <a:endParaRPr lang="ru-RU" sz="4400" dirty="0" smtClean="0"/>
          </a:p>
          <a:p>
            <a:pPr algn="ctr"/>
            <a:endParaRPr lang="ru-RU" sz="4400" dirty="0"/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pic>
        <p:nvPicPr>
          <p:cNvPr id="8" name="Picture 4" descr="img5"/>
          <p:cNvPicPr>
            <a:picLocks noChangeAspect="1" noChangeArrowheads="1"/>
          </p:cNvPicPr>
          <p:nvPr/>
        </p:nvPicPr>
        <p:blipFill>
          <a:blip r:embed="rId3" cstate="print"/>
          <a:srcRect l="14084" t="31111" r="15042" b="10945"/>
          <a:stretch>
            <a:fillRect/>
          </a:stretch>
        </p:blipFill>
        <p:spPr bwMode="auto">
          <a:xfrm>
            <a:off x="251520" y="1484784"/>
            <a:ext cx="7133966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656" y="0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331640" y="188640"/>
            <a:ext cx="5050904" cy="1124744"/>
          </a:xfrm>
        </p:spPr>
        <p:txBody>
          <a:bodyPr>
            <a:normAutofit fontScale="92500"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Украинцы (хохлы)</a:t>
            </a:r>
          </a:p>
          <a:p>
            <a:pPr algn="ctr"/>
            <a:endParaRPr lang="ru-RU" sz="4400" dirty="0" smtClean="0"/>
          </a:p>
          <a:p>
            <a:pPr algn="ctr"/>
            <a:endParaRPr lang="ru-RU" sz="4400" dirty="0"/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pic>
        <p:nvPicPr>
          <p:cNvPr id="1026" name="Picture 2" descr="C:\Users\Ирина\Desktop\ukrainskiy_narodnyy_kostyu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55087"/>
            <a:ext cx="3548266" cy="49009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4+(online-audio-converter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6588224" y="5774804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87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23528" y="1052736"/>
            <a:ext cx="7056784" cy="3384377"/>
          </a:xfrm>
        </p:spPr>
        <p:txBody>
          <a:bodyPr>
            <a:normAutofit/>
          </a:bodyPr>
          <a:lstStyle/>
          <a:p>
            <a:endParaRPr lang="ru-RU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0" y="188640"/>
            <a:ext cx="7308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УДМУРТЫ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074" name="Picture 2" descr="F:\исследовательские работы\image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517" y="1196752"/>
            <a:ext cx="7040893" cy="5280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908720"/>
            <a:ext cx="7488832" cy="5760640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dirty="0" smtClean="0"/>
              <a:t>В нашем селе проживают представители разных национальностей.</a:t>
            </a:r>
            <a:br>
              <a:rPr lang="ru-RU" sz="2400" b="1" dirty="0" smtClean="0"/>
            </a:br>
            <a:r>
              <a:rPr lang="ru-RU" sz="2400" b="1" dirty="0" smtClean="0"/>
              <a:t>Традиции поддерживаются на бытовом уровне, в частности национальной кухни.</a:t>
            </a:r>
            <a:br>
              <a:rPr lang="ru-RU" sz="2400" b="1" dirty="0" smtClean="0"/>
            </a:br>
            <a:r>
              <a:rPr lang="ru-RU" sz="2400" b="1" dirty="0" smtClean="0"/>
              <a:t> Более всего сохранена национальная  культура среди немцев и украинцев. </a:t>
            </a:r>
            <a:br>
              <a:rPr lang="ru-RU" sz="2400" b="1" dirty="0" smtClean="0"/>
            </a:br>
            <a:r>
              <a:rPr lang="ru-RU" sz="2400" b="1" dirty="0" smtClean="0"/>
              <a:t>Ежегодно 4 ноября в день народного Единства в сельском доме культуры проходит праздник, на котором представители разных национальностей демонстрируют свои костюмы, блюда национальной кухни, предметы декоративно-прикладного искусства. </a:t>
            </a:r>
            <a:br>
              <a:rPr lang="ru-RU" sz="2400" b="1" dirty="0" smtClean="0"/>
            </a:br>
            <a:r>
              <a:rPr lang="ru-RU" sz="2400" b="1" dirty="0" smtClean="0"/>
              <a:t>Эта традиция своего рода как проявление уважения к своим национальным корням</a:t>
            </a:r>
            <a:r>
              <a:rPr lang="ru-RU" sz="2400" dirty="0" smtClean="0"/>
              <a:t>. </a:t>
            </a:r>
            <a:br>
              <a:rPr lang="ru-RU" sz="24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051720" y="0"/>
            <a:ext cx="5400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00150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Заключение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5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727177" y="2727175"/>
            <a:ext cx="6858002" cy="14036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656" y="0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331640" y="188640"/>
            <a:ext cx="5050904" cy="112474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Хоровод дружбы</a:t>
            </a:r>
          </a:p>
          <a:p>
            <a:pPr algn="ctr"/>
            <a:endParaRPr lang="ru-RU" sz="4400" dirty="0"/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pic>
        <p:nvPicPr>
          <p:cNvPr id="6146" name="Picture 2" descr="F:\исследовательские работы\хоровод дружбы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005" y="1412776"/>
            <a:ext cx="6977151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908720"/>
            <a:ext cx="7488832" cy="576064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latin typeface="Comic Sans MS" pitchFamily="66" charset="0"/>
              </a:rPr>
              <a:t/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/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/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/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Мы все твои дети, Сибирь!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Далекий, родной сердцу край!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Бескрайних лесов твоих ширь,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Полей золотых урожай!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И в нашей Сибири живет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Единый и дружный народ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Частичку ее мы в сердце храним 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И с гордостью все о ней говорим: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"Сибирь, мы ведь все твои дети, одна ты такая на свете!"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                                           </a:t>
            </a:r>
            <a:r>
              <a:rPr lang="ru-RU" sz="2800" dirty="0" err="1" smtClean="0">
                <a:latin typeface="Comic Sans MS" pitchFamily="66" charset="0"/>
              </a:rPr>
              <a:t>Л.Торжевская</a:t>
            </a:r>
            <a:r>
              <a:rPr lang="ru-RU" sz="2800" dirty="0" smtClean="0">
                <a:latin typeface="Comic Sans MS" pitchFamily="66" charset="0"/>
              </a:rPr>
              <a:t/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b="1" dirty="0" smtClean="0">
                <a:latin typeface="Comic Sans MS" pitchFamily="66" charset="0"/>
              </a:rPr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051720" y="0"/>
            <a:ext cx="5400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00150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Заключение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5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727177" y="2727175"/>
            <a:ext cx="6858002" cy="14036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79512" y="764704"/>
            <a:ext cx="7139136" cy="6093296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latin typeface="Comic Sans MS" pitchFamily="66" charset="0"/>
              </a:rPr>
              <a:t>Сибирские деревни, в том числе и наше село заселялось людьми других национальностей прибывших из разных мест России и бывшего Советского союза по разным причинам. Конечно, большинство жителей нашего села русские, но встречаются фамилии явно нерусского происхождения. Меня заинтересовал вопрос: представители каких национальностей проживают на территории нашего села? Как менялся этнический состав села на протяжении времени? Знает ли наша молодежь свои национальные корни? Поддерживаются ли национальные традиции в семьях разных национальностей? Актуальность данной работы продиктована сегодняшней нашей жизнью.</a:t>
            </a:r>
            <a:r>
              <a:rPr lang="ru-RU" sz="2000" dirty="0" smtClean="0"/>
              <a:t> </a:t>
            </a:r>
            <a:r>
              <a:rPr lang="ru-RU" sz="2000" b="1" dirty="0" smtClean="0">
                <a:latin typeface="Comic Sans MS" pitchFamily="66" charset="0"/>
              </a:rPr>
              <a:t>Мы живем рядом с представителями разных  национальностей, поэтому необходимо  изучать их обычаи и традиции, чтобы жить в мире и согласии. Мы не должны забывать свои этнические корни, с уважением относиться к культуре других народов.</a:t>
            </a:r>
          </a:p>
          <a:p>
            <a:endParaRPr lang="ru-RU" sz="1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0" y="1"/>
            <a:ext cx="7308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Актуальность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79512" y="404664"/>
            <a:ext cx="7128792" cy="604867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Цель работы: </a:t>
            </a:r>
            <a:r>
              <a:rPr lang="ru-RU" sz="2400" dirty="0" smtClean="0">
                <a:latin typeface="Comic Sans MS" pitchFamily="66" charset="0"/>
              </a:rPr>
              <a:t>исследовать национальный состав села Тубинск и причины его многонациональности.</a:t>
            </a:r>
          </a:p>
          <a:p>
            <a:r>
              <a:rPr lang="ru-RU" sz="2400" b="1" dirty="0" smtClean="0">
                <a:latin typeface="Comic Sans MS" pitchFamily="66" charset="0"/>
              </a:rPr>
              <a:t>Задачи исследования:</a:t>
            </a:r>
            <a:endParaRPr lang="ru-RU" sz="2400" dirty="0" smtClean="0">
              <a:latin typeface="Comic Sans MS" pitchFamily="66" charset="0"/>
            </a:endParaRPr>
          </a:p>
          <a:p>
            <a:r>
              <a:rPr lang="ru-RU" sz="2400" dirty="0" smtClean="0">
                <a:latin typeface="Comic Sans MS" pitchFamily="66" charset="0"/>
              </a:rPr>
              <a:t>1.Провести социологический опрос среди населения.</a:t>
            </a:r>
          </a:p>
          <a:p>
            <a:r>
              <a:rPr lang="ru-RU" sz="2400" dirty="0" smtClean="0">
                <a:latin typeface="Comic Sans MS" pitchFamily="66" charset="0"/>
              </a:rPr>
              <a:t>2. Воссоздать историю появления различных национальностей  в нашем селе.</a:t>
            </a:r>
          </a:p>
          <a:p>
            <a:r>
              <a:rPr lang="ru-RU" sz="2400" dirty="0" smtClean="0">
                <a:latin typeface="Comic Sans MS" pitchFamily="66" charset="0"/>
              </a:rPr>
              <a:t> 3. Познакомиться с традициями, обычаями народов, населяющих наше село.</a:t>
            </a:r>
          </a:p>
          <a:p>
            <a:r>
              <a:rPr lang="ru-RU" sz="2400" dirty="0" smtClean="0">
                <a:latin typeface="Comic Sans MS" pitchFamily="66" charset="0"/>
              </a:rPr>
              <a:t> 4.Проанализировать и обобщить полученные данные.</a:t>
            </a:r>
          </a:p>
          <a:p>
            <a:r>
              <a:rPr lang="ru-RU" sz="2400" b="1" dirty="0" smtClean="0">
                <a:latin typeface="Comic Sans MS" pitchFamily="66" charset="0"/>
              </a:rPr>
              <a:t>Объект исследования</a:t>
            </a:r>
            <a:r>
              <a:rPr lang="ru-RU" sz="2400" dirty="0" smtClean="0">
                <a:latin typeface="Comic Sans MS" pitchFamily="66" charset="0"/>
              </a:rPr>
              <a:t>:  население села Тубинск</a:t>
            </a:r>
          </a:p>
          <a:p>
            <a:r>
              <a:rPr lang="ru-RU" sz="2400" b="1" dirty="0" smtClean="0">
                <a:latin typeface="Comic Sans MS" pitchFamily="66" charset="0"/>
              </a:rPr>
              <a:t>Предмет исследования: </a:t>
            </a:r>
            <a:r>
              <a:rPr lang="ru-RU" sz="2400" dirty="0" smtClean="0">
                <a:latin typeface="Comic Sans MS" pitchFamily="66" charset="0"/>
              </a:rPr>
              <a:t>этнический состав села Тубинск</a:t>
            </a:r>
          </a:p>
          <a:p>
            <a:endParaRPr lang="ru-RU" sz="2400" dirty="0" smtClean="0">
              <a:latin typeface="Comic Sans MS" pitchFamily="66" charset="0"/>
            </a:endParaRPr>
          </a:p>
          <a:p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51520" y="476672"/>
            <a:ext cx="6840760" cy="5976664"/>
          </a:xfrm>
        </p:spPr>
        <p:txBody>
          <a:bodyPr>
            <a:normAutofit/>
          </a:bodyPr>
          <a:lstStyle/>
          <a:p>
            <a:r>
              <a:rPr lang="ru-RU" sz="2110" b="1" dirty="0" smtClean="0">
                <a:latin typeface="Comic Sans MS" pitchFamily="66" charset="0"/>
              </a:rPr>
              <a:t>Гипотеза исследования:</a:t>
            </a:r>
            <a:r>
              <a:rPr lang="ru-RU" sz="2110" dirty="0" smtClean="0">
                <a:latin typeface="Comic Sans MS" pitchFamily="66" charset="0"/>
              </a:rPr>
              <a:t> Наши народы трудами многих поколений создали уникальную, самобытную многонациональную культуру. Каждая национальность щедро наделена обычаями, традициями, и это является достоянием каждого народа. Наш долг – бережно сохранить и приумножить наследие и донести его до следующих поколений. </a:t>
            </a:r>
          </a:p>
          <a:p>
            <a:r>
              <a:rPr lang="ru-RU" sz="2110" b="1" dirty="0" smtClean="0">
                <a:latin typeface="Comic Sans MS" pitchFamily="66" charset="0"/>
              </a:rPr>
              <a:t>Методы: </a:t>
            </a:r>
            <a:r>
              <a:rPr lang="ru-RU" sz="2110" dirty="0" smtClean="0">
                <a:latin typeface="Comic Sans MS" pitchFamily="66" charset="0"/>
              </a:rPr>
              <a:t>проведение анкетирования,</a:t>
            </a:r>
            <a:r>
              <a:rPr lang="ru-RU" sz="2110" b="1" dirty="0" smtClean="0">
                <a:latin typeface="Comic Sans MS" pitchFamily="66" charset="0"/>
              </a:rPr>
              <a:t> </a:t>
            </a:r>
            <a:r>
              <a:rPr lang="ru-RU" sz="2110" dirty="0" smtClean="0">
                <a:latin typeface="Comic Sans MS" pitchFamily="66" charset="0"/>
              </a:rPr>
              <a:t>изучение научной литературы</a:t>
            </a:r>
            <a:r>
              <a:rPr lang="ru-RU" sz="2110" b="1" dirty="0" smtClean="0">
                <a:latin typeface="Comic Sans MS" pitchFamily="66" charset="0"/>
              </a:rPr>
              <a:t>, </a:t>
            </a:r>
            <a:r>
              <a:rPr lang="ru-RU" sz="2110" dirty="0" smtClean="0">
                <a:latin typeface="Comic Sans MS" pitchFamily="66" charset="0"/>
              </a:rPr>
              <a:t>описание, интервьюирование, анализ архивных документов, синтез, обобщение.</a:t>
            </a:r>
          </a:p>
          <a:p>
            <a:r>
              <a:rPr lang="ru-RU" sz="2110" b="1" dirty="0" smtClean="0">
                <a:latin typeface="Comic Sans MS" pitchFamily="66" charset="0"/>
              </a:rPr>
              <a:t>Ожидаемый результат</a:t>
            </a:r>
            <a:r>
              <a:rPr lang="ru-RU" sz="2110" dirty="0" smtClean="0">
                <a:latin typeface="Comic Sans MS" pitchFamily="66" charset="0"/>
              </a:rPr>
              <a:t>:</a:t>
            </a:r>
            <a:r>
              <a:rPr lang="ru-RU" sz="2110" b="1" dirty="0" smtClean="0">
                <a:latin typeface="Comic Sans MS" pitchFamily="66" charset="0"/>
              </a:rPr>
              <a:t> </a:t>
            </a:r>
            <a:r>
              <a:rPr lang="ru-RU" sz="2110" dirty="0" smtClean="0">
                <a:latin typeface="Comic Sans MS" pitchFamily="66" charset="0"/>
              </a:rPr>
              <a:t>В ходе исследования выявить, представители каких  национальностей проживают в нашем селе, познакомиться с их традициями и обычаями, составить этнографический атлас нашего села.</a:t>
            </a:r>
            <a:endParaRPr lang="ru-RU" sz="211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6264696" cy="432048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1412776"/>
            <a:ext cx="5050904" cy="4713387"/>
          </a:xfrm>
        </p:spPr>
        <p:txBody>
          <a:bodyPr>
            <a:normAutofit/>
          </a:bodyPr>
          <a:lstStyle/>
          <a:p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pic>
        <p:nvPicPr>
          <p:cNvPr id="26626" name="Picture 2" descr="C:\Users\User\Downloads\IMG-3fb1086f466cdd6c4ae3f84e22a2ca2f-V.jpg"/>
          <p:cNvPicPr>
            <a:picLocks noChangeAspect="1" noChangeArrowheads="1"/>
          </p:cNvPicPr>
          <p:nvPr/>
        </p:nvPicPr>
        <p:blipFill>
          <a:blip r:embed="rId3" cstate="print">
            <a:lum bright="30000" contrast="40000"/>
          </a:blip>
          <a:srcRect t="6750" r="1149" b="5500"/>
          <a:stretch>
            <a:fillRect/>
          </a:stretch>
        </p:blipFill>
        <p:spPr bwMode="auto">
          <a:xfrm>
            <a:off x="323528" y="692696"/>
            <a:ext cx="6919503" cy="601518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39552" y="188640"/>
            <a:ext cx="6624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Карта этнических меньшинств Красноярского края</a:t>
            </a:r>
            <a:endParaRPr lang="ru-RU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1" r="8349" b="7867"/>
          <a:stretch/>
        </p:blipFill>
        <p:spPr bwMode="auto">
          <a:xfrm>
            <a:off x="4817951" y="4513959"/>
            <a:ext cx="2394857" cy="2193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980728"/>
            <a:ext cx="6851104" cy="5688632"/>
          </a:xfrm>
        </p:spPr>
        <p:txBody>
          <a:bodyPr>
            <a:normAutofit fontScale="70000" lnSpcReduction="20000"/>
          </a:bodyPr>
          <a:lstStyle/>
          <a:p>
            <a:r>
              <a:rPr lang="ru-RU" sz="2600" b="1" dirty="0" smtClean="0">
                <a:latin typeface="Comic Sans MS" pitchFamily="66" charset="0"/>
              </a:rPr>
              <a:t>1. Знаете ли Вы свои «корни»? Какая у Вас национальность? (Да, нет, какая)</a:t>
            </a:r>
          </a:p>
          <a:p>
            <a:r>
              <a:rPr lang="ru-RU" sz="2600" b="1" dirty="0" smtClean="0">
                <a:latin typeface="Comic Sans MS" pitchFamily="66" charset="0"/>
              </a:rPr>
              <a:t> </a:t>
            </a:r>
          </a:p>
          <a:p>
            <a:r>
              <a:rPr lang="ru-RU" sz="2600" b="1" dirty="0" smtClean="0">
                <a:latin typeface="Comic Sans MS" pitchFamily="66" charset="0"/>
              </a:rPr>
              <a:t>2. Есть ли среди Ваших родственников представители разных национальностей?</a:t>
            </a:r>
          </a:p>
          <a:p>
            <a:r>
              <a:rPr lang="ru-RU" sz="2600" b="1" dirty="0" smtClean="0">
                <a:latin typeface="Comic Sans MS" pitchFamily="66" charset="0"/>
              </a:rPr>
              <a:t>( Напишите  каких)</a:t>
            </a:r>
          </a:p>
          <a:p>
            <a:r>
              <a:rPr lang="ru-RU" sz="2600" b="1" dirty="0" smtClean="0">
                <a:latin typeface="Comic Sans MS" pitchFamily="66" charset="0"/>
              </a:rPr>
              <a:t> </a:t>
            </a:r>
          </a:p>
          <a:p>
            <a:r>
              <a:rPr lang="ru-RU" sz="2600" b="1" dirty="0" smtClean="0">
                <a:latin typeface="Comic Sans MS" pitchFamily="66" charset="0"/>
              </a:rPr>
              <a:t>3. Есть  ли у Вас дома предметы национальной культуры, предметы национальной одежды?  (Напишите  какие)</a:t>
            </a:r>
          </a:p>
          <a:p>
            <a:r>
              <a:rPr lang="ru-RU" sz="2600" b="1" dirty="0" smtClean="0">
                <a:latin typeface="Comic Sans MS" pitchFamily="66" charset="0"/>
              </a:rPr>
              <a:t> </a:t>
            </a:r>
          </a:p>
          <a:p>
            <a:r>
              <a:rPr lang="ru-RU" sz="2600" b="1" dirty="0" smtClean="0">
                <a:latin typeface="Comic Sans MS" pitchFamily="66" charset="0"/>
              </a:rPr>
              <a:t>4. Соблюдаете ли Вы национальные обычаи, традиции? ( Если да,  то какие,  либо нет,)</a:t>
            </a:r>
          </a:p>
          <a:p>
            <a:r>
              <a:rPr lang="ru-RU" sz="2600" b="1" dirty="0" smtClean="0">
                <a:latin typeface="Comic Sans MS" pitchFamily="66" charset="0"/>
              </a:rPr>
              <a:t> </a:t>
            </a:r>
          </a:p>
          <a:p>
            <a:r>
              <a:rPr lang="ru-RU" sz="2600" b="1" dirty="0" smtClean="0">
                <a:latin typeface="Comic Sans MS" pitchFamily="66" charset="0"/>
              </a:rPr>
              <a:t>5.Знаете ли Вы, представители, каких народов проживают на территории нашего села?</a:t>
            </a:r>
          </a:p>
          <a:p>
            <a:r>
              <a:rPr lang="ru-RU" sz="2600" b="1" dirty="0" smtClean="0">
                <a:latin typeface="Comic Sans MS" pitchFamily="66" charset="0"/>
              </a:rPr>
              <a:t>(Да или нет)</a:t>
            </a:r>
          </a:p>
          <a:p>
            <a:r>
              <a:rPr lang="ru-RU" sz="2600" b="1" dirty="0" smtClean="0">
                <a:latin typeface="Comic Sans MS" pitchFamily="66" charset="0"/>
              </a:rPr>
              <a:t> </a:t>
            </a:r>
          </a:p>
          <a:p>
            <a:r>
              <a:rPr lang="ru-RU" sz="2600" b="1" dirty="0" smtClean="0">
                <a:latin typeface="Comic Sans MS" pitchFamily="66" charset="0"/>
              </a:rPr>
              <a:t>6.Хотели бы Вы  узнать  больше о традициях, обычаях, истории тех народов, представители которых живут на территории нашего села? (Да, нет, не знаю)</a:t>
            </a:r>
          </a:p>
          <a:p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179512" y="188640"/>
            <a:ext cx="7308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Анкета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0" y="188640"/>
            <a:ext cx="7308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Результаты анкетирования</a:t>
            </a:r>
          </a:p>
        </p:txBody>
      </p:sp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79512" y="1435100"/>
            <a:ext cx="6840760" cy="487422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В школе:  опрошено- </a:t>
            </a:r>
            <a:r>
              <a:rPr lang="ru-RU" sz="2800" dirty="0">
                <a:latin typeface="Comic Sans MS" pitchFamily="66" charset="0"/>
              </a:rPr>
              <a:t>95 человек               </a:t>
            </a:r>
            <a:endParaRPr lang="ru-RU" sz="2800" dirty="0" smtClean="0">
              <a:latin typeface="Comic Sans MS" pitchFamily="66" charset="0"/>
            </a:endParaRPr>
          </a:p>
          <a:p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Comic Sans MS" pitchFamily="66" charset="0"/>
              </a:rPr>
              <a:t>Знаете ли Вы свои «корни»?</a:t>
            </a:r>
            <a:endParaRPr lang="ru-RU" sz="2800" dirty="0" smtClean="0">
              <a:latin typeface="Comic Sans MS" pitchFamily="66" charset="0"/>
            </a:endParaRPr>
          </a:p>
          <a:p>
            <a:endParaRPr lang="ru-RU" sz="3200" dirty="0" smtClean="0">
              <a:latin typeface="Comic Sans MS" pitchFamily="66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3568211027"/>
              </p:ext>
            </p:extLst>
          </p:nvPr>
        </p:nvGraphicFramePr>
        <p:xfrm>
          <a:off x="467544" y="2924944"/>
          <a:ext cx="4320480" cy="348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931031"/>
              </p:ext>
            </p:extLst>
          </p:nvPr>
        </p:nvGraphicFramePr>
        <p:xfrm>
          <a:off x="2191112" y="5517232"/>
          <a:ext cx="513623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4058"/>
                <a:gridCol w="1284058"/>
                <a:gridCol w="1284058"/>
                <a:gridCol w="1284058"/>
              </a:tblGrid>
              <a:tr h="252028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русские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немцы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мордва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разные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252028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90%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5%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2%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3%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273225" y="4864859"/>
            <a:ext cx="40350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100" dirty="0">
                <a:solidFill>
                  <a:prstClr val="black"/>
                </a:solidFill>
                <a:latin typeface="Comic Sans MS" pitchFamily="66" charset="0"/>
              </a:rPr>
              <a:t>Какая у Вас национальность?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325289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3008313" cy="116205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pic>
        <p:nvPicPr>
          <p:cNvPr id="2051" name="Picture 3" descr="C:\Documents and Settings\Admin\Рабочий стол\в.мальми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514350"/>
            <a:ext cx="2714625" cy="1685925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43725" y="3151262"/>
            <a:ext cx="2714625" cy="1685925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в.мальм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22641" y="5236642"/>
            <a:ext cx="1556792" cy="1685925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0" y="188640"/>
            <a:ext cx="7308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Результаты анкетирования</a:t>
            </a:r>
          </a:p>
        </p:txBody>
      </p:sp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79512" y="1435100"/>
            <a:ext cx="6840760" cy="487422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В селе:  опрошено-143 </a:t>
            </a:r>
            <a:r>
              <a:rPr lang="ru-RU" sz="2800" dirty="0">
                <a:latin typeface="Comic Sans MS" pitchFamily="66" charset="0"/>
              </a:rPr>
              <a:t>человека</a:t>
            </a:r>
          </a:p>
          <a:p>
            <a:pPr lvl="0"/>
            <a:r>
              <a:rPr lang="ru-RU" sz="2800" dirty="0">
                <a:solidFill>
                  <a:prstClr val="black"/>
                </a:solidFill>
                <a:latin typeface="Comic Sans MS" pitchFamily="66" charset="0"/>
              </a:rPr>
              <a:t>Знаете ли Вы свои «корни»?</a:t>
            </a:r>
          </a:p>
          <a:p>
            <a:endParaRPr lang="ru-RU" sz="2000" dirty="0" smtClean="0">
              <a:latin typeface="Comic Sans MS" pitchFamily="66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139698487"/>
              </p:ext>
            </p:extLst>
          </p:nvPr>
        </p:nvGraphicFramePr>
        <p:xfrm>
          <a:off x="251520" y="2780928"/>
          <a:ext cx="446449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33627"/>
              </p:ext>
            </p:extLst>
          </p:nvPr>
        </p:nvGraphicFramePr>
        <p:xfrm>
          <a:off x="2313066" y="5589240"/>
          <a:ext cx="513623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4058"/>
                <a:gridCol w="1284058"/>
                <a:gridCol w="1284058"/>
                <a:gridCol w="1284058"/>
              </a:tblGrid>
              <a:tr h="252028"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немцы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мордва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разные</a:t>
                      </a:r>
                      <a:endParaRPr lang="ru-RU" dirty="0"/>
                    </a:p>
                  </a:txBody>
                  <a:tcPr/>
                </a:tc>
              </a:tr>
              <a:tr h="252028">
                <a:tc>
                  <a:txBody>
                    <a:bodyPr/>
                    <a:lstStyle/>
                    <a:p>
                      <a:r>
                        <a:rPr lang="ru-RU" dirty="0" smtClean="0"/>
                        <a:t>47%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34%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3273225" y="4864859"/>
            <a:ext cx="40350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100" dirty="0">
                <a:solidFill>
                  <a:prstClr val="black"/>
                </a:solidFill>
                <a:latin typeface="Comic Sans MS" pitchFamily="66" charset="0"/>
              </a:rPr>
              <a:t>Какая у Вас национальность?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1758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1290</TotalTime>
  <Words>573</Words>
  <Application>Microsoft Office PowerPoint</Application>
  <PresentationFormat>Экран (4:3)</PresentationFormat>
  <Paragraphs>115</Paragraphs>
  <Slides>28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   Многоликая Сибирь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 Причины появления разных национальностей в нашем селе: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                         </vt:lpstr>
      <vt:lpstr>   В нашем селе проживают представители разных национальностей. Традиции поддерживаются на бытовом уровне, в частности национальной кухни.  Более всего сохранена национальная  культура среди немцев и украинцев.  Ежегодно 4 ноября в день народного Единства в сельском доме культуры проходит праздник, на котором представители разных национальностей демонстрируют свои костюмы, блюда национальной кухни, предметы декоративно-прикладного искусства.  Эта традиция своего рода как проявление уважения к своим национальным корням.      </vt:lpstr>
      <vt:lpstr>                         </vt:lpstr>
      <vt:lpstr>    Мы все твои дети, Сибирь! Далекий, родной сердцу край! Бескрайних лесов твоих ширь, Полей золотых урожай! И в нашей Сибири живет Единый и дружный народ Частичку ее мы в сердце храним  И с гордостью все о ней говорим: "Сибирь, мы ведь все твои дети, одна ты такая на свете!"                                            Л.Торжевская  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Танцы народов Карелии</dc:title>
  <cp:lastModifiedBy>HP</cp:lastModifiedBy>
  <cp:revision>98</cp:revision>
  <dcterms:modified xsi:type="dcterms:W3CDTF">2019-03-22T03:39:24Z</dcterms:modified>
</cp:coreProperties>
</file>