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9" r:id="rId3"/>
    <p:sldId id="261" r:id="rId4"/>
    <p:sldId id="276" r:id="rId5"/>
    <p:sldId id="260" r:id="rId6"/>
    <p:sldId id="259" r:id="rId7"/>
    <p:sldId id="294" r:id="rId8"/>
    <p:sldId id="262" r:id="rId9"/>
    <p:sldId id="266" r:id="rId10"/>
    <p:sldId id="264" r:id="rId11"/>
    <p:sldId id="265" r:id="rId12"/>
    <p:sldId id="269" r:id="rId13"/>
    <p:sldId id="267" r:id="rId14"/>
    <p:sldId id="268" r:id="rId15"/>
    <p:sldId id="270" r:id="rId16"/>
    <p:sldId id="271" r:id="rId17"/>
    <p:sldId id="273" r:id="rId18"/>
    <p:sldId id="274" r:id="rId19"/>
    <p:sldId id="272" r:id="rId20"/>
    <p:sldId id="284" r:id="rId21"/>
    <p:sldId id="289" r:id="rId22"/>
    <p:sldId id="290" r:id="rId23"/>
    <p:sldId id="291" r:id="rId24"/>
    <p:sldId id="292" r:id="rId25"/>
    <p:sldId id="293" r:id="rId26"/>
    <p:sldId id="275" r:id="rId27"/>
    <p:sldId id="277" r:id="rId28"/>
    <p:sldId id="257" r:id="rId29"/>
    <p:sldId id="263" r:id="rId30"/>
    <p:sldId id="288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565" y="-16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:\Users\1\Desktop\0_c934d_43994536_L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2313" y="0"/>
            <a:ext cx="1901825" cy="130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1D7C0E-E55A-487E-AB68-923601C799DD}" type="datetimeFigureOut">
              <a:rPr lang="ru-RU"/>
              <a:pPr>
                <a:defRPr/>
              </a:pPr>
              <a:t>16.01.2025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185EC-5CCB-48CF-8E52-4AB4C6684E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E3E1F8-7211-4390-B770-F59F46551C7A}" type="datetimeFigureOut">
              <a:rPr lang="ru-RU"/>
              <a:pPr>
                <a:defRPr/>
              </a:pPr>
              <a:t>16.01.2025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76BCF-159B-4CE9-B0D5-C94400EA37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032E3-B73D-48BD-9346-6E709CA71034}" type="datetimeFigureOut">
              <a:rPr lang="ru-RU"/>
              <a:pPr>
                <a:defRPr/>
              </a:pPr>
              <a:t>16.01.2025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64C7D7-BF25-4CC4-8893-2B7DD0A4A8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9529B-87B8-4468-AEDD-1628C01DCD4F}" type="datetimeFigureOut">
              <a:rPr lang="ru-RU"/>
              <a:pPr>
                <a:defRPr/>
              </a:pPr>
              <a:t>16.01.2025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FC88DB-5A17-42EF-BD12-AE46F954C6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6AB3F2-4CE7-4973-9609-66BAABBA08DA}" type="datetimeFigureOut">
              <a:rPr lang="ru-RU"/>
              <a:pPr>
                <a:defRPr/>
              </a:pPr>
              <a:t>16.01.2025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24E89-7734-4080-A589-982BC62C77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34172-7497-49A5-B7E5-390BE2D4E048}" type="datetimeFigureOut">
              <a:rPr lang="ru-RU"/>
              <a:pPr>
                <a:defRPr/>
              </a:pPr>
              <a:t>16.01.2025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53BAAE-62CF-4922-AF50-C274841576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AED9D-A4CC-4AD1-B864-0B340FCA095B}" type="datetimeFigureOut">
              <a:rPr lang="ru-RU"/>
              <a:pPr>
                <a:defRPr/>
              </a:pPr>
              <a:t>16.01.2025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44C20-CDA2-4C7E-A850-DCC47B50BD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0B0019-C879-4D39-BF56-FB41A69270D5}" type="datetimeFigureOut">
              <a:rPr lang="ru-RU"/>
              <a:pPr>
                <a:defRPr/>
              </a:pPr>
              <a:t>16.01.2025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394775-BE32-46D5-AE12-C351EA6E94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D8D47D-35B1-4EA3-8060-9991FE8CD228}" type="datetimeFigureOut">
              <a:rPr lang="ru-RU"/>
              <a:pPr>
                <a:defRPr/>
              </a:pPr>
              <a:t>16.01.2025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F266BB-09D3-487B-8DC4-F59B325E39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A3F1D2-746A-4858-AC67-5873E5FA4526}" type="datetimeFigureOut">
              <a:rPr lang="ru-RU"/>
              <a:pPr>
                <a:defRPr/>
              </a:pPr>
              <a:t>16.01.2025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B0043-A644-45CE-87D5-CA3834C50C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233D0-EE5C-4D4F-9F0B-FE20CA80AF2E}" type="datetimeFigureOut">
              <a:rPr lang="ru-RU"/>
              <a:pPr>
                <a:defRPr/>
              </a:pPr>
              <a:t>16.01.2025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F119B-BBAC-413F-8234-B0EC2711D4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713EDC0-F975-49BB-9C5C-7A281B991E15}" type="datetimeFigureOut">
              <a:rPr lang="ru-RU"/>
              <a:pPr>
                <a:defRPr/>
              </a:pPr>
              <a:t>16.01.2025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FB2676F-33B4-44DD-A328-78D7B8BB4F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q=https://ru.wikipedia.org/wiki&amp;sa=D&amp;ust=1475176295379000&amp;usg=AFQjCNHyAvpYOJlCR2XEY37_KXqKlHiYjQ" TargetMode="Externa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ook.com.ua/pic/201209/1600x1200/look.com.ua-25907.jpg" TargetMode="External"/><Relationship Id="rId2" Type="http://schemas.openxmlformats.org/officeDocument/2006/relationships/hyperlink" Target="http://www.liveinternet.ru/users/5397786/post323849982/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1071538" y="1268760"/>
            <a:ext cx="7772400" cy="1844315"/>
          </a:xfrm>
        </p:spPr>
        <p:txBody>
          <a:bodyPr/>
          <a:lstStyle/>
          <a:p>
            <a:r>
              <a:rPr lang="ru-RU" b="1" dirty="0">
                <a:solidFill>
                  <a:srgbClr val="C0504D">
                    <a:lumMod val="75000"/>
                  </a:srgbClr>
                </a:solidFill>
                <a:latin typeface="Arial Black" pitchFamily="34" charset="0"/>
              </a:rPr>
              <a:t>«В огне войны сгорело детство»</a:t>
            </a:r>
            <a:endParaRPr lang="ru-RU" b="1" dirty="0" smtClean="0">
              <a:solidFill>
                <a:schemeClr val="accent2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91880" y="3857628"/>
            <a:ext cx="5152086" cy="1781172"/>
          </a:xfrm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 smtClean="0">
                <a:solidFill>
                  <a:srgbClr val="5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выполнили: Ефимова Е.,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 err="1" smtClean="0">
                <a:solidFill>
                  <a:srgbClr val="5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Захваткина</a:t>
            </a:r>
            <a:r>
              <a:rPr lang="ru-RU" sz="1800" b="1" dirty="0" smtClean="0">
                <a:solidFill>
                  <a:srgbClr val="5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Д.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>
                <a:solidFill>
                  <a:srgbClr val="5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1800" b="1" dirty="0" smtClean="0">
                <a:solidFill>
                  <a:srgbClr val="5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ченицы 10класса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800" b="1" dirty="0">
                <a:solidFill>
                  <a:srgbClr val="5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smtClean="0">
                <a:solidFill>
                  <a:srgbClr val="5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Руководитель преподаватель -         организатор ОБЖ </a:t>
            </a:r>
            <a:r>
              <a:rPr lang="ru-RU" sz="1800" b="1" dirty="0" err="1" smtClean="0">
                <a:solidFill>
                  <a:srgbClr val="5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Колпакова</a:t>
            </a:r>
            <a:r>
              <a:rPr lang="ru-RU" sz="1800" b="1" dirty="0" smtClean="0">
                <a:solidFill>
                  <a:srgbClr val="5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В.И</a:t>
            </a:r>
            <a:r>
              <a:rPr lang="ru-RU" sz="1800" b="1" dirty="0" smtClean="0">
                <a:solidFill>
                  <a:srgbClr val="540000"/>
                </a:solidFill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051720" y="692696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5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Учебно –исследовательская работа</a:t>
            </a:r>
            <a:endParaRPr lang="ru-RU" b="1" dirty="0">
              <a:solidFill>
                <a:srgbClr val="54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67944" y="5733256"/>
            <a:ext cx="23339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5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 </a:t>
            </a:r>
            <a:r>
              <a:rPr lang="ru-RU" b="1" dirty="0" err="1" smtClean="0">
                <a:solidFill>
                  <a:srgbClr val="5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Тубинск</a:t>
            </a:r>
            <a:r>
              <a:rPr lang="ru-RU" b="1" dirty="0" smtClean="0">
                <a:solidFill>
                  <a:srgbClr val="5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2020г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Рисунок 1" descr="DSCN8518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655" y="105128"/>
            <a:ext cx="4360863" cy="28575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pic>
        <p:nvPicPr>
          <p:cNvPr id="2049" name="Рисунок 2" descr="DSCN852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3153" y="3159443"/>
            <a:ext cx="3857625" cy="2725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Рисунок 3" descr="DSCN8519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6156" y="178118"/>
            <a:ext cx="4343400" cy="298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59832" y="3429000"/>
            <a:ext cx="209332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5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Трудовая книжка Кривошеевой Антонины Ивановны </a:t>
            </a:r>
            <a:r>
              <a:rPr lang="ru-RU" sz="2400" b="1" smtClean="0">
                <a:solidFill>
                  <a:srgbClr val="5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1914года рождения</a:t>
            </a:r>
            <a:endParaRPr lang="ru-RU" sz="2400" b="1" dirty="0">
              <a:solidFill>
                <a:srgbClr val="54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3353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ser\Desktop\2019 исслед\DSCN8540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299"/>
          <a:stretch/>
        </p:blipFill>
        <p:spPr bwMode="auto">
          <a:xfrm>
            <a:off x="2987824" y="0"/>
            <a:ext cx="6156176" cy="40028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87824" y="4149080"/>
            <a:ext cx="615617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54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Пеньковая </a:t>
            </a:r>
            <a:r>
              <a:rPr lang="ru-RU" sz="2000" b="1" dirty="0" smtClean="0">
                <a:solidFill>
                  <a:srgbClr val="54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М. И.   </a:t>
            </a:r>
            <a:r>
              <a:rPr lang="ru-RU" sz="2000" b="1" dirty="0">
                <a:solidFill>
                  <a:srgbClr val="54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</a:t>
            </a:r>
            <a:r>
              <a:rPr lang="ru-RU" sz="2000" b="1" dirty="0" smtClean="0">
                <a:solidFill>
                  <a:srgbClr val="54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               Пеньковая М.И.</a:t>
            </a:r>
            <a:endParaRPr lang="ru-RU" sz="2000" b="1" dirty="0">
              <a:solidFill>
                <a:srgbClr val="54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54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детьми Антониной</a:t>
            </a:r>
            <a:r>
              <a:rPr lang="ru-RU" sz="2000" b="1" dirty="0">
                <a:solidFill>
                  <a:srgbClr val="54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</a:t>
            </a:r>
            <a:r>
              <a:rPr lang="ru-RU" sz="2000" b="1" dirty="0" smtClean="0">
                <a:solidFill>
                  <a:srgbClr val="54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                         1940г.</a:t>
            </a:r>
            <a:endParaRPr lang="ru-RU" sz="2000" b="1" dirty="0">
              <a:solidFill>
                <a:srgbClr val="54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54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Остапом, Иваном</a:t>
            </a:r>
            <a:endParaRPr lang="ru-RU" sz="2000" b="1" dirty="0" smtClean="0">
              <a:solidFill>
                <a:srgbClr val="54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54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   1940г.</a:t>
            </a:r>
            <a:endParaRPr lang="ru-RU" sz="2000" b="1" dirty="0">
              <a:solidFill>
                <a:srgbClr val="54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ru-RU" sz="2000" b="1" dirty="0" smtClean="0">
              <a:solidFill>
                <a:srgbClr val="54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54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endParaRPr lang="ru-RU" sz="2000" b="1" dirty="0">
              <a:solidFill>
                <a:srgbClr val="540000"/>
              </a:solidFill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4647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ser\Desktop\2019 исслед\DSCN8539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43608" y="188640"/>
            <a:ext cx="1877516" cy="269749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 descr="C:\Users\user\Desktop\2019 исслед\DSCN8544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63128" y="283913"/>
            <a:ext cx="5649002" cy="408043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27437" y="4581128"/>
            <a:ext cx="56690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b="1" dirty="0" smtClean="0">
                <a:solidFill>
                  <a:srgbClr val="540000"/>
                </a:solidFill>
                <a:latin typeface="Times New Roman"/>
                <a:ea typeface="Calibri"/>
                <a:cs typeface="Times New Roman"/>
              </a:rPr>
              <a:t>Ясли.  Ново-Ивановка нянечка </a:t>
            </a:r>
            <a:r>
              <a:rPr lang="ru-RU" sz="2000" b="1" dirty="0" err="1" smtClean="0">
                <a:solidFill>
                  <a:srgbClr val="540000"/>
                </a:solidFill>
                <a:latin typeface="Times New Roman"/>
                <a:ea typeface="Calibri"/>
                <a:cs typeface="Times New Roman"/>
              </a:rPr>
              <a:t>ТитенкоА.Д</a:t>
            </a:r>
            <a:r>
              <a:rPr lang="ru-RU" sz="2000" b="1" dirty="0" smtClean="0">
                <a:solidFill>
                  <a:srgbClr val="540000"/>
                </a:solidFill>
                <a:latin typeface="Times New Roman"/>
                <a:ea typeface="Calibri"/>
                <a:cs typeface="Times New Roman"/>
              </a:rPr>
              <a:t>.</a:t>
            </a:r>
          </a:p>
          <a:p>
            <a:pPr>
              <a:spcAft>
                <a:spcPts val="0"/>
              </a:spcAft>
            </a:pPr>
            <a:r>
              <a:rPr lang="ru-RU" sz="2000" b="1" dirty="0" smtClean="0">
                <a:solidFill>
                  <a:srgbClr val="540000"/>
                </a:solidFill>
                <a:latin typeface="Times New Roman"/>
                <a:ea typeface="Calibri"/>
                <a:cs typeface="Times New Roman"/>
              </a:rPr>
              <a:t>в </a:t>
            </a:r>
            <a:r>
              <a:rPr lang="ru-RU" sz="2000" b="1" dirty="0">
                <a:solidFill>
                  <a:srgbClr val="540000"/>
                </a:solidFill>
                <a:latin typeface="Times New Roman"/>
                <a:ea typeface="Calibri"/>
                <a:cs typeface="Times New Roman"/>
              </a:rPr>
              <a:t>верхнем ряду вторая </a:t>
            </a:r>
            <a:r>
              <a:rPr lang="ru-RU" sz="2000" b="1" dirty="0" smtClean="0">
                <a:solidFill>
                  <a:srgbClr val="540000"/>
                </a:solidFill>
                <a:latin typeface="Times New Roman"/>
                <a:ea typeface="Calibri"/>
                <a:cs typeface="Times New Roman"/>
              </a:rPr>
              <a:t>справа</a:t>
            </a:r>
          </a:p>
          <a:p>
            <a:pPr>
              <a:spcAft>
                <a:spcPts val="0"/>
              </a:spcAft>
            </a:pPr>
            <a:r>
              <a:rPr lang="ru-RU" sz="2000" b="1" dirty="0">
                <a:solidFill>
                  <a:srgbClr val="540000"/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ru-RU" sz="2000" b="1" dirty="0" smtClean="0">
                <a:solidFill>
                  <a:srgbClr val="540000"/>
                </a:solidFill>
                <a:effectLst/>
                <a:latin typeface="Times New Roman"/>
                <a:ea typeface="Calibri"/>
                <a:cs typeface="Times New Roman"/>
              </a:rPr>
              <a:t>                              1957г.</a:t>
            </a:r>
            <a:endParaRPr lang="ru-RU" sz="2000" b="1" dirty="0">
              <a:solidFill>
                <a:srgbClr val="54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3142570"/>
            <a:ext cx="2808312" cy="101566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 </a:t>
            </a:r>
            <a:r>
              <a:rPr lang="ru-RU" sz="2000" b="1" dirty="0" smtClean="0">
                <a:solidFill>
                  <a:srgbClr val="540000"/>
                </a:solidFill>
                <a:latin typeface="Times New Roman"/>
                <a:ea typeface="Calibri"/>
              </a:rPr>
              <a:t>Студенка </a:t>
            </a:r>
            <a:r>
              <a:rPr lang="ru-RU" sz="2000" b="1" dirty="0" err="1">
                <a:solidFill>
                  <a:srgbClr val="540000"/>
                </a:solidFill>
                <a:latin typeface="Times New Roman"/>
                <a:ea typeface="Calibri"/>
              </a:rPr>
              <a:t>Канской</a:t>
            </a:r>
            <a:r>
              <a:rPr lang="ru-RU" sz="2000" b="1" dirty="0">
                <a:solidFill>
                  <a:srgbClr val="540000"/>
                </a:solidFill>
                <a:latin typeface="Times New Roman"/>
                <a:ea typeface="Calibri"/>
              </a:rPr>
              <a:t> </a:t>
            </a:r>
            <a:r>
              <a:rPr lang="ru-RU" sz="2000" b="1" dirty="0" smtClean="0">
                <a:solidFill>
                  <a:srgbClr val="540000"/>
                </a:solidFill>
                <a:latin typeface="Times New Roman"/>
                <a:ea typeface="Calibri"/>
              </a:rPr>
              <a:t>фабрики Титенко А.Д.</a:t>
            </a:r>
          </a:p>
          <a:p>
            <a:pPr>
              <a:spcAft>
                <a:spcPts val="0"/>
              </a:spcAft>
            </a:pPr>
            <a:r>
              <a:rPr lang="ru-RU" sz="2000" b="1" dirty="0" smtClean="0">
                <a:solidFill>
                  <a:srgbClr val="540000"/>
                </a:solidFill>
                <a:latin typeface="Times New Roman"/>
                <a:ea typeface="Calibri"/>
              </a:rPr>
              <a:t>            1953г. </a:t>
            </a:r>
            <a:endParaRPr lang="ru-RU" sz="2000" b="1" dirty="0">
              <a:solidFill>
                <a:srgbClr val="54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506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ser\Desktop\2019 исслед\DSCN8522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3568" y="69032"/>
            <a:ext cx="3095600" cy="41764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 descr="C:\Users\user\Desktop\2019 исслед\DSCN8528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79169" y="404664"/>
            <a:ext cx="5330582" cy="37444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03847" y="4653136"/>
            <a:ext cx="59059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5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Трудовая книжка </a:t>
            </a:r>
            <a:r>
              <a:rPr lang="ru-RU" sz="2400" b="1" dirty="0" err="1" smtClean="0">
                <a:solidFill>
                  <a:srgbClr val="5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ТитенкоА.Д</a:t>
            </a:r>
            <a:r>
              <a:rPr lang="ru-RU" sz="2400" b="1" dirty="0" smtClean="0">
                <a:solidFill>
                  <a:srgbClr val="5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2400" b="1" dirty="0" smtClean="0">
                <a:solidFill>
                  <a:srgbClr val="5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открыта в 1962г.</a:t>
            </a:r>
            <a:endParaRPr lang="ru-RU" sz="2400" b="1" dirty="0">
              <a:solidFill>
                <a:srgbClr val="54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8065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ser\Desktop\2019 исслед\DSCN8511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1600" y="260648"/>
            <a:ext cx="8172400" cy="40318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14494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ser\Desktop\2019 исслед\DSCN8515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95736" y="-17868"/>
            <a:ext cx="6948264" cy="51030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71600" y="3429000"/>
            <a:ext cx="1224136" cy="923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2401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ser\Desktop\2019 исслед\DSCN8546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99592" y="0"/>
            <a:ext cx="8028384" cy="53732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59832" y="5733256"/>
            <a:ext cx="6084168" cy="115416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solidFill>
                  <a:srgbClr val="540000"/>
                </a:solidFill>
                <a:latin typeface="Times New Roman"/>
                <a:ea typeface="Calibri"/>
                <a:cs typeface="Times New Roman"/>
              </a:rPr>
              <a:t>«День пожилого человека» в Тубинском доме культуры. Титенко А.Д. в первом ряду вторая справа</a:t>
            </a:r>
            <a:endParaRPr lang="ru-RU" sz="2000" b="1" dirty="0">
              <a:solidFill>
                <a:srgbClr val="54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42366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ser\Desktop\2019 исслед\тит\IMG-20200211-WA0028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67944" y="194135"/>
            <a:ext cx="3733274" cy="492857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563888" y="5229200"/>
            <a:ext cx="5472608" cy="9417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628650">
              <a:lnSpc>
                <a:spcPct val="115000"/>
              </a:lnSpc>
              <a:spcAft>
                <a:spcPts val="0"/>
              </a:spcAft>
            </a:pPr>
            <a:r>
              <a:rPr lang="ru-RU" sz="2400" b="1" kern="1400" dirty="0">
                <a:solidFill>
                  <a:srgbClr val="540000"/>
                </a:solidFill>
                <a:latin typeface="Times New Roman"/>
                <a:ea typeface="Times New Roman"/>
                <a:cs typeface="Times New Roman"/>
              </a:rPr>
              <a:t>Ефимова Антонина Фёдоровна </a:t>
            </a:r>
          </a:p>
          <a:p>
            <a:pPr lvl="0" indent="628650" algn="ctr">
              <a:lnSpc>
                <a:spcPct val="115000"/>
              </a:lnSpc>
              <a:spcAft>
                <a:spcPts val="0"/>
              </a:spcAft>
            </a:pPr>
            <a:r>
              <a:rPr lang="ru-RU" sz="2400" b="1" kern="1400" dirty="0" smtClean="0">
                <a:solidFill>
                  <a:srgbClr val="540000"/>
                </a:solidFill>
                <a:latin typeface="Times New Roman"/>
                <a:ea typeface="Times New Roman"/>
                <a:cs typeface="Times New Roman"/>
              </a:rPr>
              <a:t>1936г</a:t>
            </a:r>
            <a:r>
              <a:rPr lang="ru-RU" sz="2400" b="1" kern="1400" dirty="0">
                <a:solidFill>
                  <a:srgbClr val="540000"/>
                </a:solidFill>
                <a:latin typeface="Times New Roman"/>
                <a:ea typeface="Times New Roman"/>
                <a:cs typeface="Times New Roman"/>
              </a:rPr>
              <a:t>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939969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ser\Desktop\2019 исслед\тит\IMG-20200211-WA0034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7584" y="0"/>
            <a:ext cx="5581650" cy="32099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 descr="C:\Users\user\Desktop\2019 исслед\тит\IMG-20200211-WA0033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92655" y="3209925"/>
            <a:ext cx="5534025" cy="32194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588224" y="299445"/>
            <a:ext cx="2182472" cy="23217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solidFill>
                  <a:srgbClr val="540000"/>
                </a:solidFill>
                <a:latin typeface="Times New Roman"/>
                <a:ea typeface="Calibri"/>
                <a:cs typeface="Times New Roman"/>
              </a:rPr>
              <a:t>Свидетельство о рождении </a:t>
            </a:r>
            <a:r>
              <a:rPr lang="ru-RU" sz="2000" b="1" dirty="0" smtClean="0">
                <a:solidFill>
                  <a:srgbClr val="540000"/>
                </a:solidFill>
                <a:latin typeface="Times New Roman"/>
                <a:ea typeface="Calibri"/>
                <a:cs typeface="Times New Roman"/>
              </a:rPr>
              <a:t>(метрика)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srgbClr val="540000"/>
                </a:solidFill>
                <a:latin typeface="Times New Roman"/>
                <a:ea typeface="Calibri"/>
                <a:cs typeface="Times New Roman"/>
              </a:rPr>
              <a:t>Сердюка </a:t>
            </a:r>
            <a:r>
              <a:rPr lang="ru-RU" sz="2000" b="1" dirty="0">
                <a:solidFill>
                  <a:srgbClr val="540000"/>
                </a:solidFill>
                <a:latin typeface="Times New Roman"/>
                <a:ea typeface="Calibri"/>
                <a:cs typeface="Times New Roman"/>
              </a:rPr>
              <a:t>Федора </a:t>
            </a:r>
            <a:r>
              <a:rPr lang="ru-RU" sz="2000" b="1" dirty="0" err="1">
                <a:solidFill>
                  <a:srgbClr val="540000"/>
                </a:solidFill>
                <a:latin typeface="Times New Roman"/>
                <a:ea typeface="Calibri"/>
                <a:cs typeface="Times New Roman"/>
              </a:rPr>
              <a:t>Самсоновича</a:t>
            </a:r>
            <a:r>
              <a:rPr lang="ru-RU" sz="2000" b="1" dirty="0">
                <a:solidFill>
                  <a:srgbClr val="540000"/>
                </a:solidFill>
                <a:latin typeface="Times New Roman"/>
                <a:ea typeface="Calibri"/>
                <a:cs typeface="Times New Roman"/>
              </a:rPr>
              <a:t> 1902года</a:t>
            </a:r>
            <a:endParaRPr lang="ru-RU" sz="2000" b="1" dirty="0">
              <a:solidFill>
                <a:srgbClr val="54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80753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ser\Desktop\2019 исслед\тит\IMG-20200211-WA0027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89873" y="-106052"/>
            <a:ext cx="6068510" cy="35350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419872" y="3789040"/>
            <a:ext cx="533851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5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Справа налево братья Сердюк: Николай, Федор, Тит </a:t>
            </a:r>
            <a:r>
              <a:rPr lang="ru-RU" sz="2800" b="1" dirty="0" err="1" smtClean="0">
                <a:solidFill>
                  <a:srgbClr val="5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Самсоновичи</a:t>
            </a:r>
            <a:r>
              <a:rPr lang="ru-RU" sz="2800" b="1" dirty="0" smtClean="0">
                <a:solidFill>
                  <a:srgbClr val="5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погибли в ВОВ</a:t>
            </a:r>
            <a:endParaRPr lang="ru-RU" sz="2800" b="1" dirty="0">
              <a:solidFill>
                <a:srgbClr val="54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81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ru-RU" sz="3600" b="1" dirty="0">
                <a:solidFill>
                  <a:srgbClr val="54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Та дорога, что Родиной </a:t>
            </a:r>
            <a:r>
              <a:rPr lang="ru-RU" sz="3600" b="1" dirty="0" smtClean="0">
                <a:solidFill>
                  <a:srgbClr val="54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пройдена  </a:t>
            </a:r>
            <a:r>
              <a:rPr lang="ru-RU" sz="3600" b="1" dirty="0">
                <a:solidFill>
                  <a:srgbClr val="54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Просто нашей дорогой была.                            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7629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DSCN857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855876"/>
            <a:ext cx="3169650" cy="37908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1" descr="DSCN855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944453"/>
            <a:ext cx="2900820" cy="36115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07704" y="332656"/>
            <a:ext cx="61926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800" b="1" dirty="0">
                <a:solidFill>
                  <a:srgbClr val="5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Родные сестры </a:t>
            </a:r>
            <a:r>
              <a:rPr lang="ru-RU" sz="2800" b="1" dirty="0" err="1">
                <a:solidFill>
                  <a:srgbClr val="5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Кийковы</a:t>
            </a:r>
            <a:endParaRPr lang="ru-RU" sz="2800" b="1" dirty="0">
              <a:solidFill>
                <a:srgbClr val="54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91626" y="4941168"/>
            <a:ext cx="2419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solidFill>
                  <a:srgbClr val="5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Пилипчук</a:t>
            </a:r>
            <a:r>
              <a:rPr lang="ru-RU" b="1" dirty="0" smtClean="0">
                <a:solidFill>
                  <a:srgbClr val="5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Нина Николаевна 1941г.</a:t>
            </a:r>
            <a:endParaRPr lang="ru-RU" b="1" dirty="0">
              <a:solidFill>
                <a:srgbClr val="54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51720" y="4932043"/>
            <a:ext cx="2592288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solidFill>
                  <a:srgbClr val="5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Трунова</a:t>
            </a:r>
            <a:r>
              <a:rPr lang="ru-RU" b="1" dirty="0" smtClean="0">
                <a:solidFill>
                  <a:srgbClr val="5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Екатерина Николаевна 1938г.</a:t>
            </a:r>
            <a:endParaRPr lang="ru-RU" b="1" dirty="0">
              <a:solidFill>
                <a:srgbClr val="54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4309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ser\Desktop\2019 исслед\ДЕТИ ВОЙНЫ\трунова\DSCN8561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03648" y="332656"/>
            <a:ext cx="3303636" cy="40146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 descr="C:\Users\user\Desktop\2019 исслед\ДЕТИ ВОЙНЫ\трунова\DSCN8560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24128" y="332656"/>
            <a:ext cx="3024336" cy="401463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868144" y="4725144"/>
            <a:ext cx="28803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5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Семья </a:t>
            </a:r>
            <a:r>
              <a:rPr lang="ru-RU" sz="2000" b="1" dirty="0" err="1">
                <a:solidFill>
                  <a:srgbClr val="5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Кийковых</a:t>
            </a:r>
            <a:r>
              <a:rPr lang="ru-RU" sz="2000" b="1" dirty="0">
                <a:solidFill>
                  <a:srgbClr val="5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перед уходом на фронт </a:t>
            </a:r>
            <a:r>
              <a:rPr lang="ru-RU" sz="2000" b="1" dirty="0" smtClean="0">
                <a:solidFill>
                  <a:srgbClr val="5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1941г.</a:t>
            </a:r>
            <a:endParaRPr lang="ru-RU" dirty="0">
              <a:solidFill>
                <a:srgbClr val="54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79712" y="4725144"/>
            <a:ext cx="2727572" cy="132343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dirty="0">
                <a:solidFill>
                  <a:srgbClr val="5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Семья </a:t>
            </a:r>
            <a:r>
              <a:rPr lang="ru-RU" sz="2000" b="1" dirty="0" err="1">
                <a:solidFill>
                  <a:srgbClr val="5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Кийковых</a:t>
            </a:r>
            <a:r>
              <a:rPr lang="ru-RU" sz="2000" b="1" dirty="0">
                <a:solidFill>
                  <a:srgbClr val="5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Ефросиньи и Николая с </a:t>
            </a:r>
            <a:r>
              <a:rPr lang="ru-RU" sz="2000" b="1" dirty="0" err="1" smtClean="0">
                <a:solidFill>
                  <a:srgbClr val="5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дочерьми</a:t>
            </a:r>
            <a:r>
              <a:rPr lang="ru-RU" sz="2000" b="1" dirty="0">
                <a:solidFill>
                  <a:srgbClr val="5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1941г.</a:t>
            </a:r>
          </a:p>
        </p:txBody>
      </p:sp>
    </p:spTree>
    <p:extLst>
      <p:ext uri="{BB962C8B-B14F-4D97-AF65-F5344CB8AC3E}">
        <p14:creationId xmlns:p14="http://schemas.microsoft.com/office/powerpoint/2010/main" val="5629349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ser\Desktop\2019 исслед\ДЕТИ ВОЙНЫ\трунова\DSCN8566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67944" y="86408"/>
            <a:ext cx="4732020" cy="2971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 descr="C:\Users\user\Desktop\2019 исслед\ДЕТИ ВОЙНЫ\трунова\DSCN8564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961"/>
          <a:stretch/>
        </p:blipFill>
        <p:spPr bwMode="auto">
          <a:xfrm>
            <a:off x="899592" y="1570403"/>
            <a:ext cx="2428875" cy="297561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 descr="C:\Users\user\Desktop\2019 исслед\ДЕТИ ВОЙНЫ\трунова\DSCN8569.JP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75896" y="2812520"/>
            <a:ext cx="5114290" cy="329574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43608" y="86408"/>
            <a:ext cx="28803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5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Трудовая книжка </a:t>
            </a:r>
            <a:r>
              <a:rPr lang="ru-RU" b="1" dirty="0" err="1" smtClean="0">
                <a:solidFill>
                  <a:srgbClr val="5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Труновой</a:t>
            </a:r>
            <a:r>
              <a:rPr lang="ru-RU" b="1" dirty="0" smtClean="0">
                <a:solidFill>
                  <a:srgbClr val="5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Екатерины Николаевны</a:t>
            </a:r>
            <a:endParaRPr lang="ru-RU" b="1" dirty="0">
              <a:solidFill>
                <a:srgbClr val="54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2554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ser\Downloads\20191231_114059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3486609" y="276187"/>
            <a:ext cx="5243484" cy="43688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868144" y="692696"/>
            <a:ext cx="2592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5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dirty="0">
              <a:solidFill>
                <a:srgbClr val="54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79912" y="5157192"/>
            <a:ext cx="4536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>
                <a:solidFill>
                  <a:srgbClr val="5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Гафнер</a:t>
            </a:r>
            <a:r>
              <a:rPr lang="ru-RU" sz="2400" b="1" dirty="0">
                <a:solidFill>
                  <a:srgbClr val="5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Валентина Федоровна </a:t>
            </a:r>
            <a:r>
              <a:rPr lang="ru-RU" sz="2400" b="1" dirty="0" smtClean="0">
                <a:solidFill>
                  <a:srgbClr val="5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1936г.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82091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ser\Downloads\копия извещ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844263"/>
            <a:ext cx="5940424" cy="525880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755576" y="-171400"/>
            <a:ext cx="77048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endParaRPr lang="ru-RU" sz="2000" b="1" dirty="0" smtClean="0">
              <a:solidFill>
                <a:srgbClr val="54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dirty="0" smtClean="0">
                <a:solidFill>
                  <a:srgbClr val="5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Извещение </a:t>
            </a:r>
            <a:r>
              <a:rPr lang="ru-RU" sz="2000" b="1" dirty="0">
                <a:solidFill>
                  <a:srgbClr val="5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гибели Ганенко Федора </a:t>
            </a:r>
            <a:r>
              <a:rPr lang="ru-RU" sz="2000" b="1" dirty="0" err="1">
                <a:solidFill>
                  <a:srgbClr val="5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Авдеевича</a:t>
            </a:r>
            <a:endParaRPr lang="ru-RU" sz="2000" b="1" dirty="0">
              <a:solidFill>
                <a:srgbClr val="54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000" b="1" dirty="0">
                <a:solidFill>
                  <a:srgbClr val="5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погибшего в декабре 1941г. -отца </a:t>
            </a:r>
            <a:r>
              <a:rPr lang="ru-RU" sz="2000" b="1" dirty="0" err="1">
                <a:solidFill>
                  <a:srgbClr val="5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Гафнер</a:t>
            </a:r>
            <a:r>
              <a:rPr lang="ru-RU" sz="2000" b="1" dirty="0">
                <a:solidFill>
                  <a:srgbClr val="5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Валентины Федоровны</a:t>
            </a:r>
          </a:p>
        </p:txBody>
      </p:sp>
    </p:spTree>
    <p:extLst>
      <p:ext uri="{BB962C8B-B14F-4D97-AF65-F5344CB8AC3E}">
        <p14:creationId xmlns:p14="http://schemas.microsoft.com/office/powerpoint/2010/main" val="35271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ser\Desktop\2019 исслед\дети погибш\буркин\DSCN8978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0"/>
            <a:ext cx="5940425" cy="44551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3779912" y="5013176"/>
            <a:ext cx="46085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 smtClean="0">
                <a:solidFill>
                  <a:srgbClr val="5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Буркин</a:t>
            </a:r>
            <a:r>
              <a:rPr lang="ru-RU" sz="2400" b="1" dirty="0" smtClean="0">
                <a:solidFill>
                  <a:srgbClr val="5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Валерий Викторович</a:t>
            </a:r>
          </a:p>
          <a:p>
            <a:pPr algn="ctr"/>
            <a:r>
              <a:rPr lang="ru-RU" sz="2400" b="1" dirty="0" smtClean="0">
                <a:solidFill>
                  <a:srgbClr val="5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1940г</a:t>
            </a:r>
            <a:r>
              <a:rPr lang="ru-RU" dirty="0" smtClean="0">
                <a:solidFill>
                  <a:srgbClr val="540000"/>
                </a:solidFill>
              </a:rPr>
              <a:t>.</a:t>
            </a:r>
            <a:endParaRPr lang="ru-RU" dirty="0">
              <a:solidFill>
                <a:srgbClr val="54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6378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476672"/>
            <a:ext cx="792088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5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kern="1400" dirty="0" smtClean="0">
                <a:solidFill>
                  <a:srgbClr val="54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kern="1400" dirty="0">
                <a:solidFill>
                  <a:srgbClr val="540000"/>
                </a:solidFill>
                <a:latin typeface="Times New Roman"/>
                <a:ea typeface="Times New Roman"/>
                <a:cs typeface="Times New Roman"/>
              </a:rPr>
              <a:t>На основании проведенного исследования и полученных результатов</a:t>
            </a:r>
            <a:r>
              <a:rPr lang="ru-RU" sz="2000" b="1" kern="1400" dirty="0">
                <a:solidFill>
                  <a:srgbClr val="54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kern="1400" dirty="0">
                <a:solidFill>
                  <a:srgbClr val="540000"/>
                </a:solidFill>
                <a:latin typeface="Times New Roman"/>
                <a:ea typeface="Times New Roman"/>
                <a:cs typeface="Times New Roman"/>
              </a:rPr>
              <a:t>были сделаны следующие  выводы:</a:t>
            </a:r>
            <a:endParaRPr lang="ru-RU" sz="1600" dirty="0">
              <a:solidFill>
                <a:srgbClr val="540000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Clr>
                <a:srgbClr val="000000"/>
              </a:buClr>
              <a:buFont typeface="+mj-lt"/>
              <a:buAutoNum type="arabicPeriod"/>
            </a:pPr>
            <a:r>
              <a:rPr lang="ru-RU" sz="2000" dirty="0">
                <a:solidFill>
                  <a:srgbClr val="540000"/>
                </a:solidFill>
                <a:latin typeface="Times New Roman"/>
                <a:ea typeface="Times New Roman"/>
                <a:cs typeface="Times New Roman"/>
              </a:rPr>
              <a:t>На территории Тубинского сельсовета двенадцать человек  являются «Детьми погибших защитников Отечества</a:t>
            </a:r>
            <a:r>
              <a:rPr lang="ru-RU" sz="2000" dirty="0" smtClean="0">
                <a:solidFill>
                  <a:srgbClr val="540000"/>
                </a:solidFill>
                <a:latin typeface="Times New Roman"/>
                <a:ea typeface="Times New Roman"/>
                <a:cs typeface="Times New Roman"/>
              </a:rPr>
              <a:t>»;</a:t>
            </a:r>
            <a:r>
              <a:rPr lang="ru-RU" sz="2000" b="1" dirty="0" smtClean="0">
                <a:solidFill>
                  <a:srgbClr val="54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endParaRPr lang="ru-RU" sz="2000" b="1" dirty="0">
              <a:solidFill>
                <a:srgbClr val="54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91880" y="2877329"/>
            <a:ext cx="511256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54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 </a:t>
            </a:r>
            <a:endParaRPr lang="ru-RU" sz="2000" b="1" dirty="0">
              <a:solidFill>
                <a:srgbClr val="54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79912" y="3154328"/>
            <a:ext cx="49685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  <a:buClr>
                <a:srgbClr val="000000"/>
              </a:buClr>
            </a:pPr>
            <a:r>
              <a:rPr lang="ru-RU" sz="2000" dirty="0">
                <a:solidFill>
                  <a:srgbClr val="540000"/>
                </a:solidFill>
                <a:latin typeface="Times New Roman"/>
                <a:ea typeface="Times New Roman"/>
                <a:cs typeface="Times New Roman"/>
              </a:rPr>
              <a:t>2</a:t>
            </a:r>
            <a:r>
              <a:rPr lang="ru-RU" sz="2000" dirty="0" smtClean="0">
                <a:solidFill>
                  <a:srgbClr val="540000"/>
                </a:solidFill>
                <a:latin typeface="Times New Roman"/>
                <a:ea typeface="Times New Roman"/>
                <a:cs typeface="Times New Roman"/>
              </a:rPr>
              <a:t>. Мы </a:t>
            </a:r>
            <a:r>
              <a:rPr lang="ru-RU" sz="2000" dirty="0">
                <a:solidFill>
                  <a:srgbClr val="540000"/>
                </a:solidFill>
                <a:latin typeface="Times New Roman"/>
                <a:ea typeface="Times New Roman"/>
                <a:cs typeface="Times New Roman"/>
              </a:rPr>
              <a:t>изучили материал о детях войны</a:t>
            </a:r>
            <a:endParaRPr lang="ru-RU" sz="1600" dirty="0">
              <a:solidFill>
                <a:srgbClr val="540000"/>
              </a:solidFill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  <a:buClr>
                <a:srgbClr val="000000"/>
              </a:buClr>
            </a:pPr>
            <a:r>
              <a:rPr lang="ru-RU" sz="2000" dirty="0">
                <a:solidFill>
                  <a:srgbClr val="540000"/>
                </a:solidFill>
                <a:latin typeface="Times New Roman"/>
                <a:ea typeface="Times New Roman"/>
                <a:cs typeface="Times New Roman"/>
              </a:rPr>
              <a:t>3</a:t>
            </a:r>
            <a:r>
              <a:rPr lang="ru-RU" sz="2000" dirty="0" smtClean="0">
                <a:solidFill>
                  <a:srgbClr val="540000"/>
                </a:solidFill>
                <a:latin typeface="Times New Roman"/>
                <a:ea typeface="Times New Roman"/>
                <a:cs typeface="Times New Roman"/>
              </a:rPr>
              <a:t>. Собрали </a:t>
            </a:r>
            <a:r>
              <a:rPr lang="ru-RU" sz="2000" dirty="0">
                <a:solidFill>
                  <a:srgbClr val="540000"/>
                </a:solidFill>
                <a:latin typeface="Times New Roman"/>
                <a:ea typeface="Times New Roman"/>
                <a:cs typeface="Times New Roman"/>
              </a:rPr>
              <a:t>материал на шесть человек</a:t>
            </a:r>
            <a:endParaRPr lang="ru-RU" sz="1600" dirty="0">
              <a:solidFill>
                <a:srgbClr val="540000"/>
              </a:solidFill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  <a:buClr>
                <a:srgbClr val="000000"/>
              </a:buClr>
            </a:pPr>
            <a:r>
              <a:rPr lang="ru-RU" sz="2000" smtClean="0">
                <a:solidFill>
                  <a:srgbClr val="540000"/>
                </a:solidFill>
                <a:latin typeface="Times New Roman"/>
                <a:ea typeface="Times New Roman"/>
                <a:cs typeface="Times New Roman"/>
              </a:rPr>
              <a:t>4.Сделали </a:t>
            </a:r>
            <a:r>
              <a:rPr lang="ru-RU" sz="2000" dirty="0">
                <a:solidFill>
                  <a:srgbClr val="540000"/>
                </a:solidFill>
                <a:latin typeface="Times New Roman"/>
                <a:ea typeface="Times New Roman"/>
                <a:cs typeface="Times New Roman"/>
              </a:rPr>
              <a:t>буклеты «Дети погибших защитников Отечества».</a:t>
            </a:r>
            <a:endParaRPr lang="ru-RU" sz="1600" dirty="0">
              <a:solidFill>
                <a:srgbClr val="540000"/>
              </a:solidFill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6098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332656"/>
            <a:ext cx="7416824" cy="373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54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2400" b="1" dirty="0" smtClean="0">
                <a:solidFill>
                  <a:srgbClr val="54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Список литературы</a:t>
            </a:r>
            <a:endParaRPr lang="ru-RU" sz="2400" b="1" dirty="0">
              <a:solidFill>
                <a:srgbClr val="54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54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1.Источниковую основу исследования образуют семейные архивы, </a:t>
            </a:r>
            <a:r>
              <a:rPr lang="ru-RU" sz="2000" b="1" dirty="0">
                <a:solidFill>
                  <a:srgbClr val="54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семьи Ефимовых, Титенко</a:t>
            </a:r>
            <a:r>
              <a:rPr lang="ru-RU" sz="2000" b="1" dirty="0" smtClean="0">
                <a:solidFill>
                  <a:srgbClr val="54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</a:t>
            </a:r>
            <a:r>
              <a:rPr lang="ru-RU" sz="2000" b="1" dirty="0" err="1" smtClean="0">
                <a:solidFill>
                  <a:srgbClr val="54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Труновых</a:t>
            </a:r>
            <a:r>
              <a:rPr lang="ru-RU" sz="2000" b="1" dirty="0" smtClean="0">
                <a:solidFill>
                  <a:srgbClr val="54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</a:t>
            </a:r>
            <a:r>
              <a:rPr lang="ru-RU" sz="2000" b="1" dirty="0" err="1">
                <a:solidFill>
                  <a:srgbClr val="54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</a:t>
            </a:r>
            <a:r>
              <a:rPr lang="ru-RU" sz="2000" b="1" dirty="0" err="1" smtClean="0">
                <a:solidFill>
                  <a:srgbClr val="54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илипчук</a:t>
            </a:r>
            <a:r>
              <a:rPr lang="ru-RU" sz="2000" b="1" dirty="0" smtClean="0">
                <a:solidFill>
                  <a:srgbClr val="54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</a:t>
            </a:r>
            <a:r>
              <a:rPr lang="ru-RU" sz="2000" b="1" dirty="0" err="1" smtClean="0">
                <a:solidFill>
                  <a:srgbClr val="54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Гафнер</a:t>
            </a:r>
            <a:r>
              <a:rPr lang="ru-RU" sz="2000" b="1" dirty="0" smtClean="0">
                <a:solidFill>
                  <a:srgbClr val="54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</a:t>
            </a:r>
            <a:r>
              <a:rPr lang="ru-RU" sz="2000" b="1" dirty="0" err="1" smtClean="0">
                <a:solidFill>
                  <a:srgbClr val="54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Буркиных</a:t>
            </a:r>
            <a:r>
              <a:rPr lang="ru-RU" sz="2000" b="1" dirty="0" smtClean="0">
                <a:solidFill>
                  <a:srgbClr val="54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54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 </a:t>
            </a:r>
            <a:r>
              <a:rPr lang="ru-RU" sz="2000" b="1" dirty="0">
                <a:solidFill>
                  <a:srgbClr val="54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фотографии.</a:t>
            </a:r>
            <a:endParaRPr lang="ru-RU" sz="2000" b="1" dirty="0">
              <a:solidFill>
                <a:srgbClr val="54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54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2.Материалы интервью с Ефимовой </a:t>
            </a:r>
            <a:r>
              <a:rPr lang="ru-RU" sz="2000" b="1" dirty="0" smtClean="0">
                <a:solidFill>
                  <a:srgbClr val="54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А. Ф. </a:t>
            </a:r>
            <a:r>
              <a:rPr lang="ru-RU" sz="2000" b="1" dirty="0">
                <a:solidFill>
                  <a:srgbClr val="54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 Титенко </a:t>
            </a:r>
            <a:r>
              <a:rPr lang="ru-RU" sz="2000" b="1" dirty="0" smtClean="0">
                <a:solidFill>
                  <a:srgbClr val="54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А. Д.,</a:t>
            </a:r>
            <a:r>
              <a:rPr lang="ru-RU" sz="2000" b="1" dirty="0" err="1" smtClean="0">
                <a:solidFill>
                  <a:srgbClr val="54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Труновой.Е.Н</a:t>
            </a:r>
            <a:r>
              <a:rPr lang="ru-RU" sz="2000" b="1" dirty="0" smtClean="0">
                <a:solidFill>
                  <a:srgbClr val="54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., </a:t>
            </a:r>
            <a:r>
              <a:rPr lang="ru-RU" sz="2000" b="1" dirty="0" err="1" smtClean="0">
                <a:solidFill>
                  <a:srgbClr val="54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Пилипчук</a:t>
            </a:r>
            <a:r>
              <a:rPr lang="ru-RU" sz="2000" b="1" dirty="0" smtClean="0">
                <a:solidFill>
                  <a:srgbClr val="54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Н.Н., </a:t>
            </a:r>
            <a:r>
              <a:rPr lang="ru-RU" sz="2000" b="1" dirty="0" err="1" smtClean="0">
                <a:solidFill>
                  <a:srgbClr val="54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Гафнер</a:t>
            </a:r>
            <a:r>
              <a:rPr lang="ru-RU" sz="2000" b="1" dirty="0" smtClean="0">
                <a:solidFill>
                  <a:srgbClr val="54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В.Ф., Буркина В.В..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ru-RU" sz="2000" b="1" dirty="0">
              <a:solidFill>
                <a:srgbClr val="54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endParaRPr lang="ru-RU" sz="1400" dirty="0">
              <a:latin typeface="Calibri"/>
              <a:ea typeface="Calibri"/>
              <a:cs typeface="Times New Roman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6013" y="3124200"/>
            <a:ext cx="467677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203848" y="2971800"/>
            <a:ext cx="59401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54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3. Акаткин В., Таганов Л. Была война. М., «Детская литература», 1984.</a:t>
            </a:r>
            <a:endParaRPr lang="ru-RU" sz="2000" b="1" dirty="0">
              <a:solidFill>
                <a:srgbClr val="54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54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4. Алещенко Н.М. Во имя победы. М., «Просвещение», 1985.</a:t>
            </a:r>
            <a:endParaRPr lang="ru-RU" sz="2000" b="1" dirty="0">
              <a:solidFill>
                <a:srgbClr val="54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54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5.Википедия «Памятники </a:t>
            </a:r>
            <a:r>
              <a:rPr lang="ru-RU" sz="2000" b="1" dirty="0" smtClean="0">
                <a:solidFill>
                  <a:srgbClr val="54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детям войны</a:t>
            </a:r>
            <a:r>
              <a:rPr lang="ru-RU" sz="2000" b="1" dirty="0">
                <a:solidFill>
                  <a:srgbClr val="54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» </a:t>
            </a:r>
            <a:r>
              <a:rPr lang="ru-RU" sz="2000" b="1" u="sng" dirty="0">
                <a:solidFill>
                  <a:srgbClr val="54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hlinkClick r:id="rId3"/>
              </a:rPr>
              <a:t>https://ru.wikipedia.org/wiki</a:t>
            </a:r>
            <a:r>
              <a:rPr lang="ru-RU" sz="2000" b="1" dirty="0">
                <a:solidFill>
                  <a:srgbClr val="54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</a:t>
            </a:r>
            <a:endParaRPr lang="ru-RU" sz="2000" b="1" dirty="0">
              <a:solidFill>
                <a:srgbClr val="540000"/>
              </a:solidFill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324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5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 ресурсы</a:t>
            </a:r>
            <a:endParaRPr lang="ru-RU" dirty="0">
              <a:solidFill>
                <a:srgbClr val="54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643050"/>
            <a:ext cx="7829576" cy="4483113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ru-RU" sz="1800" dirty="0" smtClean="0">
                <a:solidFill>
                  <a:schemeClr val="accent2"/>
                </a:solidFill>
              </a:rPr>
              <a:t>Клипарт. 9 мая </a:t>
            </a:r>
            <a:r>
              <a:rPr lang="ru-RU" sz="1800" u="sng" dirty="0" smtClean="0">
                <a:hlinkClick r:id="rId2"/>
              </a:rPr>
              <a:t>http://www.liveinternet.ru/users/5397786/post323849982/</a:t>
            </a:r>
            <a:r>
              <a:rPr lang="ru-RU" sz="1800" dirty="0" smtClean="0"/>
              <a:t> </a:t>
            </a:r>
          </a:p>
          <a:p>
            <a:pPr>
              <a:buFont typeface="+mj-lt"/>
              <a:buAutoNum type="arabicPeriod"/>
            </a:pPr>
            <a:r>
              <a:rPr lang="ru-RU" sz="1800" dirty="0" smtClean="0">
                <a:solidFill>
                  <a:schemeClr val="accent2"/>
                </a:solidFill>
              </a:rPr>
              <a:t>Клипарт. Я помню! Я горжусь! </a:t>
            </a:r>
            <a:r>
              <a:rPr lang="ru-RU" sz="1800" u="sng" dirty="0" smtClean="0">
                <a:hlinkClick r:id="rId3"/>
              </a:rPr>
              <a:t>http://www.look.com.ua/pic/201209/1600x1200/look.com.ua-25907.jpg</a:t>
            </a:r>
            <a:endParaRPr lang="ru-RU" sz="18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71800" y="2060848"/>
            <a:ext cx="5688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b="1" dirty="0">
                <a:solidFill>
                  <a:srgbClr val="5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r>
              <a:rPr lang="ru-RU" sz="3600" b="1" dirty="0">
                <a:solidFill>
                  <a:srgbClr val="540000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81431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15616" y="332656"/>
            <a:ext cx="71287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/>
                <a:ea typeface="Calibri"/>
              </a:rPr>
              <a:t> Актуальность нашей работы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обусловлена тем, что скоро вся страна и все мировое сообщество будет праздновать 75 - </a:t>
            </a:r>
            <a:r>
              <a:rPr lang="ru-RU" dirty="0" err="1">
                <a:solidFill>
                  <a:srgbClr val="000000"/>
                </a:solidFill>
                <a:latin typeface="Times New Roman"/>
                <a:ea typeface="Times New Roman"/>
              </a:rPr>
              <a:t>летие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 Победы</a:t>
            </a:r>
            <a:r>
              <a:rPr lang="ru-RU" dirty="0">
                <a:latin typeface="Times New Roman"/>
                <a:ea typeface="Calibri"/>
              </a:rPr>
              <a:t> Великой Отечественной войны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. </a:t>
            </a:r>
            <a:endParaRPr lang="ru-RU" dirty="0"/>
          </a:p>
        </p:txBody>
      </p:sp>
      <p:pic>
        <p:nvPicPr>
          <p:cNvPr id="1026" name="Picture 2" descr="C:\Users\user\Desktop\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99792" y="116632"/>
            <a:ext cx="3384376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3925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98033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89431" y="620688"/>
            <a:ext cx="6048672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 smtClean="0">
              <a:solidFill>
                <a:srgbClr val="540000"/>
              </a:solidFill>
              <a:latin typeface="Times New Roman"/>
              <a:ea typeface="Calibri"/>
            </a:endParaRPr>
          </a:p>
          <a:p>
            <a:r>
              <a:rPr lang="ru-RU" sz="2800" b="1" dirty="0" smtClean="0">
                <a:solidFill>
                  <a:srgbClr val="540000"/>
                </a:solidFill>
                <a:latin typeface="Times New Roman"/>
                <a:ea typeface="Calibri"/>
              </a:rPr>
              <a:t>Проблема:</a:t>
            </a:r>
            <a:endParaRPr lang="ru-RU" sz="2800" b="1" dirty="0">
              <a:solidFill>
                <a:srgbClr val="540000"/>
              </a:solidFill>
              <a:latin typeface="Times New Roman"/>
              <a:ea typeface="Calibri"/>
            </a:endParaRPr>
          </a:p>
          <a:p>
            <a:r>
              <a:rPr lang="ru-RU" sz="2400" b="1" dirty="0">
                <a:solidFill>
                  <a:srgbClr val="540000"/>
                </a:solidFill>
                <a:latin typeface="Times New Roman"/>
                <a:ea typeface="Calibri"/>
              </a:rPr>
              <a:t>в</a:t>
            </a:r>
            <a:r>
              <a:rPr lang="ru-RU" sz="2400" b="1" dirty="0" smtClean="0">
                <a:solidFill>
                  <a:srgbClr val="540000"/>
                </a:solidFill>
                <a:latin typeface="Times New Roman"/>
                <a:ea typeface="Calibri"/>
              </a:rPr>
              <a:t> </a:t>
            </a:r>
            <a:r>
              <a:rPr lang="ru-RU" sz="2400" b="1" dirty="0">
                <a:solidFill>
                  <a:srgbClr val="540000"/>
                </a:solidFill>
                <a:latin typeface="Times New Roman"/>
                <a:ea typeface="Calibri"/>
              </a:rPr>
              <a:t>декабре 2019года  </a:t>
            </a:r>
            <a:r>
              <a:rPr lang="ru-RU" sz="2400" b="1" dirty="0" smtClean="0">
                <a:solidFill>
                  <a:srgbClr val="540000"/>
                </a:solidFill>
                <a:latin typeface="Times New Roman"/>
                <a:ea typeface="Calibri"/>
              </a:rPr>
              <a:t>вручили нашим </a:t>
            </a:r>
            <a:r>
              <a:rPr lang="ru-RU" sz="2400" b="1" dirty="0">
                <a:solidFill>
                  <a:srgbClr val="540000"/>
                </a:solidFill>
                <a:latin typeface="Times New Roman"/>
                <a:ea typeface="Calibri"/>
              </a:rPr>
              <a:t>прабабушкам, Титенко Анны Дмитриевне и Ефимовой Антонины </a:t>
            </a:r>
            <a:r>
              <a:rPr lang="ru-RU" sz="2400" b="1" dirty="0" smtClean="0">
                <a:solidFill>
                  <a:srgbClr val="540000"/>
                </a:solidFill>
                <a:latin typeface="Times New Roman"/>
                <a:ea typeface="Calibri"/>
              </a:rPr>
              <a:t>Федоровне  </a:t>
            </a:r>
            <a:r>
              <a:rPr lang="ru-RU" sz="2400" b="1" dirty="0">
                <a:solidFill>
                  <a:srgbClr val="540000"/>
                </a:solidFill>
                <a:latin typeface="Times New Roman"/>
                <a:ea typeface="Calibri"/>
              </a:rPr>
              <a:t>нагрудные знаки  </a:t>
            </a:r>
            <a:r>
              <a:rPr lang="ru-RU" sz="2400" b="1" dirty="0" smtClean="0">
                <a:solidFill>
                  <a:srgbClr val="540000"/>
                </a:solidFill>
                <a:latin typeface="Times New Roman"/>
                <a:ea typeface="Calibri"/>
              </a:rPr>
              <a:t>«Детям погибших защитника Отечества» </a:t>
            </a:r>
            <a:r>
              <a:rPr lang="ru-RU" sz="2400" b="1" dirty="0">
                <a:solidFill>
                  <a:srgbClr val="540000"/>
                </a:solidFill>
                <a:latin typeface="Times New Roman"/>
                <a:ea typeface="Calibri"/>
              </a:rPr>
              <a:t>и </a:t>
            </a:r>
            <a:r>
              <a:rPr lang="ru-RU" sz="2400" b="1" dirty="0" smtClean="0">
                <a:solidFill>
                  <a:srgbClr val="540000"/>
                </a:solidFill>
                <a:latin typeface="Times New Roman"/>
                <a:ea typeface="Calibri"/>
              </a:rPr>
              <a:t>нам стало </a:t>
            </a:r>
            <a:r>
              <a:rPr lang="ru-RU" sz="2400" b="1" dirty="0">
                <a:solidFill>
                  <a:srgbClr val="540000"/>
                </a:solidFill>
                <a:latin typeface="Times New Roman"/>
                <a:ea typeface="Calibri"/>
              </a:rPr>
              <a:t>стыдно, что  мы оказывается почти ничего не знаем о </a:t>
            </a:r>
            <a:r>
              <a:rPr lang="ru-RU" sz="2400" b="1" dirty="0" smtClean="0">
                <a:solidFill>
                  <a:srgbClr val="540000"/>
                </a:solidFill>
                <a:latin typeface="Times New Roman"/>
                <a:ea typeface="Calibri"/>
              </a:rPr>
              <a:t> </a:t>
            </a:r>
            <a:r>
              <a:rPr lang="ru-RU" sz="2400" b="1" dirty="0">
                <a:solidFill>
                  <a:srgbClr val="540000"/>
                </a:solidFill>
                <a:latin typeface="Times New Roman"/>
                <a:ea typeface="Calibri"/>
              </a:rPr>
              <a:t>военном детстве, и послевоенной жизни. Вот и решили расспросить своих прабабушек</a:t>
            </a:r>
            <a:r>
              <a:rPr lang="ru-RU" sz="2400" b="1" dirty="0" smtClean="0">
                <a:solidFill>
                  <a:srgbClr val="540000"/>
                </a:solidFill>
                <a:latin typeface="Times New Roman"/>
                <a:ea typeface="Calibri"/>
              </a:rPr>
              <a:t>, односельчан </a:t>
            </a:r>
            <a:r>
              <a:rPr lang="ru-RU" sz="2400" b="1" dirty="0">
                <a:solidFill>
                  <a:srgbClr val="540000"/>
                </a:solidFill>
                <a:latin typeface="Times New Roman"/>
                <a:ea typeface="Calibri"/>
              </a:rPr>
              <a:t>записать все</a:t>
            </a:r>
            <a:r>
              <a:rPr lang="ru-RU" sz="2400" b="1" dirty="0" smtClean="0">
                <a:solidFill>
                  <a:srgbClr val="540000"/>
                </a:solidFill>
                <a:latin typeface="Times New Roman"/>
                <a:ea typeface="Calibri"/>
              </a:rPr>
              <a:t>, что они помнят, </a:t>
            </a:r>
            <a:r>
              <a:rPr lang="ru-RU" sz="2400" b="1" dirty="0">
                <a:solidFill>
                  <a:srgbClr val="540000"/>
                </a:solidFill>
                <a:latin typeface="Times New Roman"/>
                <a:ea typeface="Calibri"/>
              </a:rPr>
              <a:t>изучить фотографии, </a:t>
            </a:r>
            <a:r>
              <a:rPr lang="ru-RU" sz="2400" b="1" dirty="0" smtClean="0">
                <a:solidFill>
                  <a:srgbClr val="540000"/>
                </a:solidFill>
                <a:latin typeface="Times New Roman"/>
                <a:ea typeface="Calibri"/>
              </a:rPr>
              <a:t>документы.</a:t>
            </a:r>
            <a:endParaRPr lang="ru-RU" sz="2400" b="1" dirty="0">
              <a:solidFill>
                <a:srgbClr val="540000"/>
              </a:solidFill>
            </a:endParaRPr>
          </a:p>
        </p:txBody>
      </p:sp>
      <p:pic>
        <p:nvPicPr>
          <p:cNvPr id="1026" name="Picture 2" descr="C:\Users\user\Desktop\2019 исслед\ДЕТИ ВОЙНЫ\pamyatnaya-medal-deti-pobedy-8.1600x1600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95575" y="301324"/>
            <a:ext cx="2051082" cy="3959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6402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-18962"/>
            <a:ext cx="7992888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54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      Цель</a:t>
            </a:r>
            <a:r>
              <a:rPr lang="ru-RU" sz="2400" b="1" dirty="0">
                <a:solidFill>
                  <a:srgbClr val="54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:  исследовать категорию </a:t>
            </a:r>
            <a:r>
              <a:rPr lang="ru-RU" sz="2400" b="1" dirty="0" smtClean="0">
                <a:solidFill>
                  <a:srgbClr val="54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«Дети погибших защитников Отечества».</a:t>
            </a:r>
          </a:p>
          <a:p>
            <a:pPr>
              <a:spcAft>
                <a:spcPts val="0"/>
              </a:spcAft>
            </a:pPr>
            <a:r>
              <a:rPr lang="ru-RU" sz="2400" b="1" dirty="0" smtClean="0">
                <a:solidFill>
                  <a:srgbClr val="54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       Задачи:</a:t>
            </a:r>
          </a:p>
          <a:p>
            <a:pPr algn="ctr">
              <a:spcAft>
                <a:spcPts val="0"/>
              </a:spcAft>
            </a:pPr>
            <a:r>
              <a:rPr lang="ru-RU" sz="2400" b="1" dirty="0" smtClean="0">
                <a:solidFill>
                  <a:srgbClr val="54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            1.  изучить </a:t>
            </a:r>
            <a:r>
              <a:rPr lang="ru-RU" sz="2400" b="1" dirty="0">
                <a:solidFill>
                  <a:srgbClr val="54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материалы о </a:t>
            </a:r>
            <a:r>
              <a:rPr lang="ru-RU" sz="2400" b="1" dirty="0" smtClean="0">
                <a:solidFill>
                  <a:srgbClr val="54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детях-войны;</a:t>
            </a: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54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54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            2.узнать </a:t>
            </a:r>
            <a:r>
              <a:rPr lang="ru-RU" sz="2400" b="1" dirty="0">
                <a:solidFill>
                  <a:srgbClr val="54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больше о своих </a:t>
            </a:r>
            <a:r>
              <a:rPr lang="ru-RU" sz="2400" b="1" dirty="0" smtClean="0">
                <a:solidFill>
                  <a:srgbClr val="54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прабабушках; </a:t>
            </a:r>
            <a:endParaRPr lang="ru-RU" sz="2400" b="1" dirty="0">
              <a:solidFill>
                <a:srgbClr val="54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54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54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                    3.взять </a:t>
            </a:r>
            <a:r>
              <a:rPr lang="ru-RU" sz="2400" b="1" dirty="0">
                <a:solidFill>
                  <a:srgbClr val="54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интервью; </a:t>
            </a:r>
            <a:endParaRPr lang="ru-RU" sz="2400" b="1" dirty="0" smtClean="0">
              <a:solidFill>
                <a:srgbClr val="54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54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54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             4.изучить </a:t>
            </a:r>
            <a:r>
              <a:rPr lang="ru-RU" sz="2400" b="1" dirty="0">
                <a:solidFill>
                  <a:srgbClr val="54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архивные документы семей</a:t>
            </a:r>
            <a:r>
              <a:rPr lang="ru-RU" sz="2000" b="1" dirty="0" smtClean="0">
                <a:solidFill>
                  <a:srgbClr val="54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endParaRPr lang="ru-RU" sz="2000" b="1" dirty="0">
              <a:solidFill>
                <a:srgbClr val="54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87824" y="3645024"/>
            <a:ext cx="56886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54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Объект исследования:  население сел Тубинского сельсовета.</a:t>
            </a:r>
            <a:endParaRPr lang="ru-RU" sz="2400" b="1" dirty="0">
              <a:solidFill>
                <a:srgbClr val="54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54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Предмет исследования: «дети войны» в селах Тубинского сельсовета. </a:t>
            </a:r>
            <a:endParaRPr lang="ru-RU" sz="2400" b="1" dirty="0">
              <a:solidFill>
                <a:srgbClr val="54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9960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88640"/>
            <a:ext cx="77768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54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Методы исследования:  </a:t>
            </a:r>
            <a:r>
              <a:rPr lang="ru-RU" sz="2400" dirty="0" smtClean="0">
                <a:solidFill>
                  <a:srgbClr val="54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54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изучение научной литературы, описание, интервьюирование, анализ архивных документов, синтез, обобщение</a:t>
            </a:r>
            <a:r>
              <a:rPr lang="ru-RU" sz="2400" dirty="0" smtClean="0">
                <a:solidFill>
                  <a:srgbClr val="54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rgbClr val="54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43808" y="2708920"/>
            <a:ext cx="61206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54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Ожидаемый результат: </a:t>
            </a:r>
            <a:r>
              <a:rPr lang="ru-RU" sz="2400" dirty="0">
                <a:solidFill>
                  <a:srgbClr val="54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 ходе исследования выявить: «Дети погибших защитников Отечества», и записать их воспоминания, пока ещё могут рассказать нам о своей жизни дети войны. </a:t>
            </a:r>
            <a:endParaRPr lang="ru-RU" sz="2400" dirty="0">
              <a:solidFill>
                <a:srgbClr val="54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557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59632" y="188640"/>
            <a:ext cx="7200800" cy="617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5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«Дети  погибших защитников Отечества</a:t>
            </a:r>
            <a:r>
              <a:rPr lang="ru-RU" sz="3200" dirty="0" smtClean="0">
                <a:solidFill>
                  <a:srgbClr val="540000"/>
                </a:solidFill>
              </a:rPr>
              <a:t>»</a:t>
            </a:r>
          </a:p>
          <a:p>
            <a:pPr algn="ctr" fontAlgn="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b="1" dirty="0">
                <a:solidFill>
                  <a:srgbClr val="540000"/>
                </a:solidFill>
                <a:latin typeface="Times New Roman"/>
                <a:ea typeface="Calibri"/>
                <a:cs typeface="Times New Roman"/>
              </a:rPr>
              <a:t>Анисимова Нина Никифоровна -1941г.</a:t>
            </a:r>
            <a:endParaRPr lang="ru-RU" sz="2000" dirty="0">
              <a:solidFill>
                <a:srgbClr val="540000"/>
              </a:solidFill>
              <a:latin typeface="Arial"/>
            </a:endParaRPr>
          </a:p>
          <a:p>
            <a:pPr algn="ctr" fontAlgn="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b="1" dirty="0" err="1">
                <a:solidFill>
                  <a:srgbClr val="540000"/>
                </a:solidFill>
                <a:latin typeface="Times New Roman"/>
                <a:ea typeface="Calibri"/>
                <a:cs typeface="Times New Roman"/>
              </a:rPr>
              <a:t>Буркин</a:t>
            </a:r>
            <a:r>
              <a:rPr lang="ru-RU" sz="2400" b="1" dirty="0">
                <a:solidFill>
                  <a:srgbClr val="540000"/>
                </a:solidFill>
                <a:latin typeface="Times New Roman"/>
                <a:ea typeface="Calibri"/>
                <a:cs typeface="Times New Roman"/>
              </a:rPr>
              <a:t> Валерий Викторович-1940г.</a:t>
            </a:r>
            <a:endParaRPr lang="ru-RU" sz="2000" dirty="0">
              <a:solidFill>
                <a:srgbClr val="540000"/>
              </a:solidFill>
              <a:latin typeface="Arial"/>
            </a:endParaRPr>
          </a:p>
          <a:p>
            <a:pPr algn="ctr" fontAlgn="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b="1" dirty="0" err="1">
                <a:solidFill>
                  <a:srgbClr val="540000"/>
                </a:solidFill>
                <a:latin typeface="Times New Roman"/>
                <a:ea typeface="Calibri"/>
                <a:cs typeface="Times New Roman"/>
              </a:rPr>
              <a:t>Гафнер</a:t>
            </a:r>
            <a:r>
              <a:rPr lang="ru-RU" sz="2400" b="1" dirty="0">
                <a:solidFill>
                  <a:srgbClr val="540000"/>
                </a:solidFill>
                <a:latin typeface="Times New Roman"/>
                <a:ea typeface="Calibri"/>
                <a:cs typeface="Times New Roman"/>
              </a:rPr>
              <a:t> Валентина Федоровна -1938г.</a:t>
            </a:r>
            <a:endParaRPr lang="ru-RU" sz="2000" dirty="0">
              <a:solidFill>
                <a:srgbClr val="540000"/>
              </a:solidFill>
              <a:latin typeface="Arial"/>
            </a:endParaRPr>
          </a:p>
          <a:p>
            <a:pPr algn="ctr" fontAlgn="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b="1" dirty="0">
                <a:solidFill>
                  <a:srgbClr val="540000"/>
                </a:solidFill>
                <a:latin typeface="Times New Roman"/>
                <a:ea typeface="Calibri"/>
                <a:cs typeface="Times New Roman"/>
              </a:rPr>
              <a:t>Дубков Алексей Федорович -1942г.</a:t>
            </a:r>
            <a:endParaRPr lang="ru-RU" sz="2000" dirty="0">
              <a:solidFill>
                <a:srgbClr val="540000"/>
              </a:solidFill>
              <a:latin typeface="Arial"/>
            </a:endParaRPr>
          </a:p>
          <a:p>
            <a:pPr algn="ctr" fontAlgn="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b="1" dirty="0">
                <a:solidFill>
                  <a:srgbClr val="540000"/>
                </a:solidFill>
                <a:latin typeface="Times New Roman"/>
                <a:ea typeface="Calibri"/>
                <a:cs typeface="Times New Roman"/>
              </a:rPr>
              <a:t>Ерш Александра Федоровна -1938г.</a:t>
            </a:r>
            <a:endParaRPr lang="ru-RU" sz="2000" dirty="0">
              <a:solidFill>
                <a:srgbClr val="540000"/>
              </a:solidFill>
              <a:latin typeface="Arial"/>
            </a:endParaRPr>
          </a:p>
          <a:p>
            <a:pPr algn="ctr" fontAlgn="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b="1" dirty="0" err="1">
                <a:solidFill>
                  <a:srgbClr val="540000"/>
                </a:solidFill>
                <a:latin typeface="Times New Roman"/>
                <a:ea typeface="Calibri"/>
                <a:cs typeface="Times New Roman"/>
              </a:rPr>
              <a:t>Пилипчук</a:t>
            </a:r>
            <a:r>
              <a:rPr lang="ru-RU" sz="2400" b="1" dirty="0">
                <a:solidFill>
                  <a:srgbClr val="540000"/>
                </a:solidFill>
                <a:latin typeface="Times New Roman"/>
                <a:ea typeface="Calibri"/>
                <a:cs typeface="Times New Roman"/>
              </a:rPr>
              <a:t> Нина Николаевна -1941г.</a:t>
            </a:r>
            <a:endParaRPr lang="ru-RU" sz="2000" dirty="0">
              <a:solidFill>
                <a:srgbClr val="540000"/>
              </a:solidFill>
              <a:latin typeface="Arial"/>
            </a:endParaRPr>
          </a:p>
          <a:p>
            <a:pPr algn="ctr" fontAlgn="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b="1" dirty="0" err="1">
                <a:solidFill>
                  <a:srgbClr val="540000"/>
                </a:solidFill>
                <a:latin typeface="Times New Roman"/>
                <a:ea typeface="Calibri"/>
                <a:cs typeface="Times New Roman"/>
              </a:rPr>
              <a:t>Трунова</a:t>
            </a:r>
            <a:r>
              <a:rPr lang="ru-RU" sz="2400" b="1" dirty="0">
                <a:solidFill>
                  <a:srgbClr val="540000"/>
                </a:solidFill>
                <a:latin typeface="Times New Roman"/>
                <a:ea typeface="Calibri"/>
                <a:cs typeface="Times New Roman"/>
              </a:rPr>
              <a:t> Екатерина Николаевна -1938г.</a:t>
            </a:r>
            <a:endParaRPr lang="ru-RU" sz="2000" dirty="0">
              <a:solidFill>
                <a:srgbClr val="540000"/>
              </a:solidFill>
              <a:latin typeface="Arial"/>
            </a:endParaRPr>
          </a:p>
          <a:p>
            <a:pPr algn="ctr" fontAlgn="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b="1" dirty="0">
                <a:solidFill>
                  <a:srgbClr val="540000"/>
                </a:solidFill>
                <a:latin typeface="Times New Roman"/>
                <a:ea typeface="Calibri"/>
                <a:cs typeface="Times New Roman"/>
              </a:rPr>
              <a:t>Титенко Анна Дмитриевна -1936г.</a:t>
            </a:r>
            <a:endParaRPr lang="ru-RU" sz="2000" dirty="0">
              <a:solidFill>
                <a:srgbClr val="540000"/>
              </a:solidFill>
              <a:latin typeface="Arial"/>
            </a:endParaRPr>
          </a:p>
          <a:p>
            <a:pPr algn="ctr" fontAlgn="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b="1" dirty="0" err="1">
                <a:solidFill>
                  <a:srgbClr val="540000"/>
                </a:solidFill>
                <a:latin typeface="Times New Roman"/>
                <a:ea typeface="Calibri"/>
                <a:cs typeface="Times New Roman"/>
              </a:rPr>
              <a:t>Ермольчик</a:t>
            </a:r>
            <a:r>
              <a:rPr lang="ru-RU" sz="2400" b="1" dirty="0">
                <a:solidFill>
                  <a:srgbClr val="540000"/>
                </a:solidFill>
                <a:latin typeface="Times New Roman"/>
                <a:ea typeface="Calibri"/>
                <a:cs typeface="Times New Roman"/>
              </a:rPr>
              <a:t> Анна Степановна -1941г.</a:t>
            </a:r>
            <a:endParaRPr lang="ru-RU" sz="2000" dirty="0">
              <a:solidFill>
                <a:srgbClr val="540000"/>
              </a:solidFill>
              <a:latin typeface="Arial"/>
            </a:endParaRPr>
          </a:p>
          <a:p>
            <a:pPr algn="ctr" fontAlgn="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b="1" dirty="0" err="1">
                <a:solidFill>
                  <a:srgbClr val="540000"/>
                </a:solidFill>
                <a:latin typeface="Times New Roman"/>
                <a:ea typeface="Calibri"/>
                <a:cs typeface="Times New Roman"/>
              </a:rPr>
              <a:t>Красов</a:t>
            </a:r>
            <a:r>
              <a:rPr lang="ru-RU" sz="2400" b="1" dirty="0">
                <a:solidFill>
                  <a:srgbClr val="540000"/>
                </a:solidFill>
                <a:latin typeface="Times New Roman"/>
                <a:ea typeface="Calibri"/>
                <a:cs typeface="Times New Roman"/>
              </a:rPr>
              <a:t> Леонтий Николаевич -1941г.</a:t>
            </a:r>
            <a:endParaRPr lang="ru-RU" sz="2000" dirty="0">
              <a:solidFill>
                <a:srgbClr val="540000"/>
              </a:solidFill>
              <a:latin typeface="Arial"/>
            </a:endParaRPr>
          </a:p>
          <a:p>
            <a:pPr algn="ctr" fontAlgn="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b="1" dirty="0">
                <a:solidFill>
                  <a:srgbClr val="540000"/>
                </a:solidFill>
                <a:latin typeface="Times New Roman"/>
                <a:ea typeface="Calibri"/>
                <a:cs typeface="Times New Roman"/>
              </a:rPr>
              <a:t>Токарев Алексей Тимофеевич -1936г.</a:t>
            </a:r>
            <a:endParaRPr lang="ru-RU" sz="2000" dirty="0">
              <a:solidFill>
                <a:srgbClr val="540000"/>
              </a:solidFill>
              <a:latin typeface="Arial"/>
            </a:endParaRPr>
          </a:p>
          <a:p>
            <a:pPr fontAlgn="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b="1" dirty="0" smtClean="0">
                <a:solidFill>
                  <a:srgbClr val="984807"/>
                </a:solidFill>
                <a:latin typeface="Times New Roman"/>
                <a:ea typeface="Calibri"/>
              </a:rPr>
              <a:t>«</a:t>
            </a:r>
            <a:endParaRPr lang="ru-RU" sz="2400" dirty="0">
              <a:solidFill>
                <a:srgbClr val="54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422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60647"/>
            <a:ext cx="37444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/>
                <a:ea typeface="Calibri"/>
              </a:rPr>
              <a:t> </a:t>
            </a:r>
          </a:p>
          <a:p>
            <a:endParaRPr lang="ru-RU" b="1" dirty="0">
              <a:latin typeface="Times New Roman"/>
              <a:ea typeface="Calibri"/>
            </a:endParaRPr>
          </a:p>
          <a:p>
            <a:endParaRPr lang="ru-RU" b="1" dirty="0" smtClean="0">
              <a:solidFill>
                <a:srgbClr val="540000"/>
              </a:solidFill>
              <a:latin typeface="Times New Roman"/>
              <a:ea typeface="Calibri"/>
            </a:endParaRPr>
          </a:p>
        </p:txBody>
      </p:sp>
      <p:pic>
        <p:nvPicPr>
          <p:cNvPr id="3" name="Рисунок 2" descr="C:\Users\user\Desktop\2019 исслед\DSCN8506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75856" y="0"/>
            <a:ext cx="5040560" cy="49685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419872" y="5085185"/>
            <a:ext cx="55446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dirty="0">
                <a:solidFill>
                  <a:srgbClr val="540000"/>
                </a:solidFill>
                <a:latin typeface="Times New Roman"/>
                <a:ea typeface="Calibri"/>
              </a:rPr>
              <a:t>Титенко Анна </a:t>
            </a:r>
            <a:r>
              <a:rPr lang="ru-RU" sz="2800" b="1" dirty="0" smtClean="0">
                <a:solidFill>
                  <a:srgbClr val="540000"/>
                </a:solidFill>
                <a:latin typeface="Times New Roman"/>
                <a:ea typeface="Calibri"/>
              </a:rPr>
              <a:t>Дмитриевна</a:t>
            </a:r>
            <a:r>
              <a:rPr lang="ru-RU" sz="2800" dirty="0" smtClean="0">
                <a:solidFill>
                  <a:srgbClr val="540000"/>
                </a:solidFill>
                <a:latin typeface="Times New Roman"/>
                <a:ea typeface="Calibri"/>
              </a:rPr>
              <a:t> </a:t>
            </a:r>
            <a:r>
              <a:rPr lang="ru-RU" sz="2800" b="1" dirty="0" smtClean="0">
                <a:solidFill>
                  <a:srgbClr val="540000"/>
                </a:solidFill>
                <a:latin typeface="Times New Roman"/>
                <a:ea typeface="Calibri"/>
              </a:rPr>
              <a:t>1936г.</a:t>
            </a:r>
            <a:endParaRPr lang="ru-RU" sz="2800" b="1" dirty="0">
              <a:solidFill>
                <a:srgbClr val="54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26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user\Desktop\2019 исслед\DSCN8537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91624" y="2664508"/>
            <a:ext cx="2656840" cy="311086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 descr="C:\Users\user\Desktop\2019 исслед\DSCN8536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5576" y="0"/>
            <a:ext cx="4761230" cy="344995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516806" y="476672"/>
            <a:ext cx="36271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5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центре Анна Дмитриевна, слева мать </a:t>
            </a:r>
            <a:r>
              <a:rPr lang="ru-RU" sz="2400" b="1" dirty="0" err="1" smtClean="0">
                <a:solidFill>
                  <a:srgbClr val="5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Краивошеева</a:t>
            </a:r>
            <a:r>
              <a:rPr lang="ru-RU" sz="2400" b="1" dirty="0" smtClean="0">
                <a:solidFill>
                  <a:srgbClr val="5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А.И.</a:t>
            </a:r>
          </a:p>
          <a:p>
            <a:pPr algn="ctr"/>
            <a:r>
              <a:rPr lang="ru-RU" sz="2400" b="1" dirty="0" smtClean="0">
                <a:solidFill>
                  <a:srgbClr val="5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1940г.</a:t>
            </a:r>
            <a:endParaRPr lang="ru-RU" sz="2400" b="1" dirty="0">
              <a:solidFill>
                <a:srgbClr val="54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36191" y="3861048"/>
            <a:ext cx="28759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5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Анна Дмитриевна с братом Витей</a:t>
            </a:r>
          </a:p>
          <a:p>
            <a:pPr algn="ctr"/>
            <a:r>
              <a:rPr lang="ru-RU" sz="2400" b="1" dirty="0" smtClean="0">
                <a:solidFill>
                  <a:srgbClr val="54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1941г.</a:t>
            </a:r>
            <a:endParaRPr lang="ru-RU" sz="2400" b="1" dirty="0">
              <a:solidFill>
                <a:srgbClr val="54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5886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9 мая 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9 мая </Template>
  <TotalTime>522</TotalTime>
  <Words>601</Words>
  <Application>Microsoft Office PowerPoint</Application>
  <PresentationFormat>Экран (4:3)</PresentationFormat>
  <Paragraphs>93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9 мая </vt:lpstr>
      <vt:lpstr>«В огне войны сгорело детство»</vt:lpstr>
      <vt:lpstr>Та дорога, что Родиной пройдена  Просто нашей дорогой была.                  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Интернет ресурсы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Победы</dc:title>
  <dc:creator>1</dc:creator>
  <cp:lastModifiedBy>Пользователь</cp:lastModifiedBy>
  <cp:revision>47</cp:revision>
  <dcterms:created xsi:type="dcterms:W3CDTF">2015-03-31T17:15:41Z</dcterms:created>
  <dcterms:modified xsi:type="dcterms:W3CDTF">2025-01-16T03:16:04Z</dcterms:modified>
</cp:coreProperties>
</file>